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4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tiff" ContentType="image/tiff"/>
  <Override PartName="/ppt/slides/slide27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gif" ContentType="image/gif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96" r:id="rId1"/>
  </p:sldMasterIdLst>
  <p:notesMasterIdLst>
    <p:notesMasterId r:id="rId31"/>
  </p:notesMasterIdLst>
  <p:handoutMasterIdLst>
    <p:handoutMasterId r:id="rId32"/>
  </p:handoutMasterIdLst>
  <p:sldIdLst>
    <p:sldId id="256" r:id="rId2"/>
    <p:sldId id="276" r:id="rId3"/>
    <p:sldId id="284" r:id="rId4"/>
    <p:sldId id="262" r:id="rId5"/>
    <p:sldId id="285" r:id="rId6"/>
    <p:sldId id="290" r:id="rId7"/>
    <p:sldId id="280" r:id="rId8"/>
    <p:sldId id="267" r:id="rId9"/>
    <p:sldId id="294" r:id="rId10"/>
    <p:sldId id="263" r:id="rId11"/>
    <p:sldId id="261" r:id="rId12"/>
    <p:sldId id="287" r:id="rId13"/>
    <p:sldId id="288" r:id="rId14"/>
    <p:sldId id="281" r:id="rId15"/>
    <p:sldId id="268" r:id="rId16"/>
    <p:sldId id="283" r:id="rId17"/>
    <p:sldId id="269" r:id="rId18"/>
    <p:sldId id="270" r:id="rId19"/>
    <p:sldId id="272" r:id="rId20"/>
    <p:sldId id="275" r:id="rId21"/>
    <p:sldId id="278" r:id="rId22"/>
    <p:sldId id="264" r:id="rId23"/>
    <p:sldId id="260" r:id="rId24"/>
    <p:sldId id="295" r:id="rId25"/>
    <p:sldId id="258" r:id="rId26"/>
    <p:sldId id="259" r:id="rId27"/>
    <p:sldId id="286" r:id="rId28"/>
    <p:sldId id="289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6" frameSlides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3920" autoAdjust="0"/>
    <p:restoredTop sz="86616" autoAdjust="0"/>
  </p:normalViewPr>
  <p:slideViewPr>
    <p:cSldViewPr snapToGrid="0" snapToObjects="1">
      <p:cViewPr varScale="1">
        <p:scale>
          <a:sx n="130" d="100"/>
          <a:sy n="130" d="100"/>
        </p:scale>
        <p:origin x="-27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viewProps" Target="viewProps.xml"/><Relationship Id="rId3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3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printerSettings" Target="printerSettings/printerSettings1.bin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79BE3-0670-A54A-A4F3-F93F70E5B981}" type="datetimeFigureOut">
              <a:rPr lang="en-US" smtClean="0"/>
              <a:pPr/>
              <a:t>11/13/09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B5F9A-C355-AD4B-8E4A-FA739B9462C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20C68-E2E1-1542-9A76-E460302CEA34}" type="datetimeFigureOut">
              <a:rPr lang="en-US" smtClean="0"/>
              <a:pPr/>
              <a:t>11/13/09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54C24-8027-984E-9E29-3A83843C94B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 self… CMU degree</a:t>
            </a:r>
            <a:r>
              <a:rPr lang="en-US" baseline="0" dirty="0" smtClean="0"/>
              <a:t> in Software Engineering, worked on software architecture-based self-adaptive systems.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Started this past July today.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Worked on SC </a:t>
            </a:r>
            <a:r>
              <a:rPr lang="en-US" baseline="0" dirty="0" err="1" smtClean="0"/>
              <a:t>Autocoder</a:t>
            </a:r>
            <a:r>
              <a:rPr lang="en-US" baseline="0" dirty="0" smtClean="0"/>
              <a:t> for the past 4 months.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Emphasize: work builds on prior work of Nick </a:t>
            </a:r>
            <a:r>
              <a:rPr lang="en-US" b="1" baseline="0" dirty="0" err="1" smtClean="0"/>
              <a:t>Rouquette</a:t>
            </a:r>
            <a:r>
              <a:rPr lang="en-US" b="1" baseline="0" dirty="0" smtClean="0"/>
              <a:t>, Alex Murray, Garth </a:t>
            </a:r>
            <a:r>
              <a:rPr lang="en-US" b="1" baseline="0" dirty="0" err="1" smtClean="0"/>
              <a:t>Watney</a:t>
            </a:r>
            <a:r>
              <a:rPr lang="en-US" b="1" baseline="0" dirty="0" smtClean="0"/>
              <a:t>, Kenneth Clark, Eddie </a:t>
            </a:r>
            <a:r>
              <a:rPr lang="en-US" b="1" baseline="0" dirty="0" err="1" smtClean="0"/>
              <a:t>Benowitz</a:t>
            </a:r>
            <a:r>
              <a:rPr lang="en-US" b="1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Actually, what usually happens is you work on templates first</a:t>
            </a:r>
          </a:p>
          <a:p>
            <a:r>
              <a:rPr lang="en-US" dirty="0" smtClean="0"/>
              <a:t>Then</a:t>
            </a:r>
            <a:r>
              <a:rPr lang="en-US" baseline="0" dirty="0" smtClean="0"/>
              <a:t> work backwards to fill in the classes, as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what YAML is… yet-another mark-up</a:t>
            </a:r>
            <a:r>
              <a:rPr lang="en-US" baseline="0" dirty="0" smtClean="0"/>
              <a:t> language for human-readable XML.</a:t>
            </a:r>
          </a:p>
          <a:p>
            <a:r>
              <a:rPr lang="en-US" baseline="0" dirty="0" smtClean="0"/>
              <a:t>Useful for storing data, in this case we’re using as configuration info.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Near-term enhancements</a:t>
            </a:r>
          </a:p>
          <a:p>
            <a:pPr>
              <a:buFontTx/>
              <a:buChar char="•"/>
            </a:pPr>
            <a:r>
              <a:rPr lang="en-US" dirty="0" smtClean="0"/>
              <a:t>Support of OCL expression for guards</a:t>
            </a:r>
          </a:p>
          <a:p>
            <a:pPr>
              <a:buFontTx/>
              <a:buChar char="•"/>
            </a:pPr>
            <a:r>
              <a:rPr lang="en-US" dirty="0" smtClean="0"/>
              <a:t>Enriching model validation to find more problems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UML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r>
              <a:rPr lang="en-US" dirty="0" smtClean="0"/>
              <a:t> makes it easier to get complex hierarchical state machines right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gen: UML </a:t>
            </a:r>
            <a:r>
              <a:rPr lang="en-US" dirty="0" err="1" smtClean="0"/>
              <a:t>metamodel</a:t>
            </a:r>
            <a:r>
              <a:rPr lang="en-US" dirty="0" smtClean="0"/>
              <a:t>, design patterns, and templates</a:t>
            </a:r>
          </a:p>
          <a:p>
            <a:pPr lvl="1"/>
            <a:r>
              <a:rPr lang="en-US" dirty="0" err="1" smtClean="0"/>
              <a:t>Demo’d</a:t>
            </a:r>
            <a:r>
              <a:rPr lang="en-US" dirty="0" smtClean="0"/>
              <a:t> SC </a:t>
            </a:r>
            <a:r>
              <a:rPr lang="en-US" dirty="0" err="1" smtClean="0"/>
              <a:t>Autocoder</a:t>
            </a:r>
            <a:r>
              <a:rPr lang="en-US" dirty="0" smtClean="0"/>
              <a:t> and ease of adding back-end</a:t>
            </a:r>
          </a:p>
          <a:p>
            <a:pPr lvl="1"/>
            <a:r>
              <a:rPr lang="en-US" dirty="0" smtClean="0"/>
              <a:t>Roadmap: planned back-ends, better GUI, more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two </a:t>
            </a:r>
            <a:r>
              <a:rPr lang="en-US" dirty="0" err="1" smtClean="0"/>
              <a:t>StateCharts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err="1" smtClean="0"/>
              <a:t>autocoded</a:t>
            </a:r>
            <a:r>
              <a:rPr lang="en-US" dirty="0" smtClean="0"/>
              <a:t> to Python,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then demonstrated via Python GUI.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Specs</a:t>
            </a:r>
            <a:r>
              <a:rPr lang="en-US" baseline="0" dirty="0" smtClean="0"/>
              <a:t> often take the form of states, events, &amp; transitions.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has</a:t>
            </a:r>
            <a:r>
              <a:rPr lang="en-US" baseline="0" dirty="0" smtClean="0"/>
              <a:t> been used in AMD (Quantum Framework).</a:t>
            </a:r>
          </a:p>
          <a:p>
            <a:r>
              <a:rPr lang="en-US" baseline="0" dirty="0" smtClean="0"/>
              <a:t>Eddie </a:t>
            </a:r>
            <a:r>
              <a:rPr lang="en-US" baseline="0" dirty="0" err="1" smtClean="0"/>
              <a:t>Benowitz</a:t>
            </a:r>
            <a:r>
              <a:rPr lang="en-US" baseline="0" dirty="0" smtClean="0"/>
              <a:t> retrofitted old </a:t>
            </a:r>
            <a:r>
              <a:rPr lang="en-US" baseline="0" dirty="0" err="1" smtClean="0"/>
              <a:t>Autocoder</a:t>
            </a:r>
            <a:r>
              <a:rPr lang="en-US" baseline="0" dirty="0" smtClean="0"/>
              <a:t> design with new back-end for generating </a:t>
            </a:r>
            <a:r>
              <a:rPr lang="en-US" baseline="0" dirty="0" err="1" smtClean="0"/>
              <a:t>MSL’s</a:t>
            </a:r>
            <a:r>
              <a:rPr lang="en-US" baseline="0" dirty="0" smtClean="0"/>
              <a:t> flat state design pattern.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UML </a:t>
            </a:r>
            <a:r>
              <a:rPr lang="en-US" dirty="0" err="1" smtClean="0"/>
              <a:t>Metamodel</a:t>
            </a:r>
            <a:r>
              <a:rPr lang="en-US" dirty="0" smtClean="0"/>
              <a:t>:</a:t>
            </a:r>
            <a:r>
              <a:rPr lang="en-US" baseline="0" dirty="0" smtClean="0"/>
              <a:t> eventually might even support full UML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XML </a:t>
            </a:r>
            <a:r>
              <a:rPr lang="en-US" baseline="0" dirty="0" err="1" smtClean="0">
                <a:sym typeface="Wingdings"/>
              </a:rPr>
              <a:t></a:t>
            </a:r>
            <a:r>
              <a:rPr lang="en-US" baseline="0" dirty="0" smtClean="0"/>
              <a:t> model tree </a:t>
            </a:r>
            <a:r>
              <a:rPr lang="en-US" baseline="0" dirty="0" err="1" smtClean="0">
                <a:sym typeface="Wingdings"/>
              </a:rPr>
              <a:t></a:t>
            </a:r>
            <a:r>
              <a:rPr lang="en-US" baseline="0" dirty="0" smtClean="0"/>
              <a:t> Template-engine + </a:t>
            </a:r>
            <a:r>
              <a:rPr lang="en-US" baseline="0" dirty="0" err="1" smtClean="0"/>
              <a:t>Querier</a:t>
            </a:r>
            <a:r>
              <a:rPr lang="en-US" baseline="0" dirty="0" smtClean="0"/>
              <a:t> </a:t>
            </a:r>
            <a:r>
              <a:rPr lang="en-US" baseline="0" dirty="0" err="1" smtClean="0">
                <a:sym typeface="Wingdings"/>
              </a:rPr>
              <a:t></a:t>
            </a:r>
            <a:r>
              <a:rPr lang="en-US" baseline="0" dirty="0" smtClean="0"/>
              <a:t> code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of Model query methods:</a:t>
            </a:r>
            <a:endParaRPr lang="en-US" baseline="0" dirty="0" smtClean="0"/>
          </a:p>
          <a:p>
            <a:pPr>
              <a:buFontTx/>
              <a:buChar char="•"/>
            </a:pPr>
            <a:r>
              <a:rPr lang="en-US" baseline="0" dirty="0" err="1" smtClean="0"/>
              <a:t>getStates</a:t>
            </a:r>
            <a:r>
              <a:rPr lang="en-US" baseline="0" dirty="0" smtClean="0"/>
              <a:t>()</a:t>
            </a:r>
          </a:p>
          <a:p>
            <a:pPr>
              <a:buFontTx/>
              <a:buChar char="•"/>
            </a:pPr>
            <a:r>
              <a:rPr lang="en-US" baseline="0" dirty="0" err="1" smtClean="0"/>
              <a:t>getOrthogonalRegions</a:t>
            </a:r>
            <a:r>
              <a:rPr lang="en-US" baseline="0" dirty="0" smtClean="0"/>
              <a:t>()</a:t>
            </a:r>
          </a:p>
          <a:p>
            <a:pPr>
              <a:buFontTx/>
              <a:buChar char="•"/>
            </a:pPr>
            <a:r>
              <a:rPr lang="en-US" baseline="0" dirty="0" err="1" smtClean="0"/>
              <a:t>getHistoryStates</a:t>
            </a:r>
            <a:r>
              <a:rPr lang="en-US" baseline="0" dirty="0" smtClean="0"/>
              <a:t>()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54C24-8027-984E-9E29-3A83843C94B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555987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861973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819400"/>
            <a:ext cx="7315200" cy="1846359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4785772"/>
            <a:ext cx="7315200" cy="1140891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819401"/>
            <a:ext cx="228600" cy="184635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4785773"/>
            <a:ext cx="228600" cy="114089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29180"/>
            <a:ext cx="8229600" cy="512778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964"/>
            <a:ext cx="8229600" cy="74066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029179"/>
            <a:ext cx="4041648" cy="5127781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026131"/>
            <a:ext cx="4041648" cy="5127781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740664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597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038122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790115"/>
            <a:ext cx="4038600" cy="4382085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790115"/>
            <a:ext cx="4038600" cy="4382085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74066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1"/>
            <a:ext cx="8229600" cy="73992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34653"/>
            <a:ext cx="8229600" cy="509487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479D2E6-EF9A-0F40-85C3-519AB4011A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913092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4" Type="http://schemas.openxmlformats.org/officeDocument/2006/relationships/image" Target="../media/image4.gif"/><Relationship Id="rId5" Type="http://schemas.openxmlformats.org/officeDocument/2006/relationships/image" Target="../media/image5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6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481819"/>
            <a:ext cx="6858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of the Second Generation JPL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972647"/>
            <a:ext cx="6858000" cy="12757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(Owen) Shang-Wen Cheng [316D]</a:t>
            </a:r>
          </a:p>
          <a:p>
            <a:r>
              <a:rPr lang="en-US" dirty="0" smtClean="0"/>
              <a:t>Mentor: Len </a:t>
            </a:r>
            <a:r>
              <a:rPr lang="en-US" dirty="0" err="1" smtClean="0"/>
              <a:t>Reder</a:t>
            </a:r>
            <a:endParaRPr lang="en-US" dirty="0" smtClean="0"/>
          </a:p>
          <a:p>
            <a:r>
              <a:rPr lang="en-US" dirty="0" smtClean="0"/>
              <a:t>Supervisor: Garth </a:t>
            </a:r>
            <a:r>
              <a:rPr lang="en-US" dirty="0" err="1" smtClean="0"/>
              <a:t>Watney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sz="1647" dirty="0" smtClean="0"/>
              <a:t>Friday, November 13, 2009</a:t>
            </a:r>
            <a:endParaRPr lang="en-US" sz="164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of 2</a:t>
            </a:r>
            <a:r>
              <a:rPr lang="en-US" baseline="30000" dirty="0" smtClean="0"/>
              <a:t>nd</a:t>
            </a:r>
            <a:r>
              <a:rPr lang="en-US" dirty="0" smtClean="0"/>
              <a:t> generation </a:t>
            </a:r>
            <a:r>
              <a:rPr lang="en-US" dirty="0" err="1" smtClean="0"/>
              <a:t>Autocoder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UML </a:t>
            </a:r>
            <a:r>
              <a:rPr lang="en-US" dirty="0" err="1" smtClean="0"/>
              <a:t>Metamodel</a:t>
            </a:r>
            <a:r>
              <a:rPr lang="en-US" dirty="0" smtClean="0"/>
              <a:t> implementation in class hierarchy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Extensibility design patterns</a:t>
            </a:r>
          </a:p>
          <a:p>
            <a:pPr lvl="1"/>
            <a:r>
              <a:rPr lang="en-US" dirty="0" smtClean="0"/>
              <a:t>UML model validation</a:t>
            </a:r>
          </a:p>
          <a:p>
            <a:pPr lvl="1"/>
            <a:r>
              <a:rPr lang="en-US" dirty="0" smtClean="0"/>
              <a:t>Technology-specific reader (interface &amp; annotation)</a:t>
            </a:r>
          </a:p>
          <a:p>
            <a:pPr lvl="1"/>
            <a:r>
              <a:rPr lang="en-US" dirty="0" smtClean="0"/>
              <a:t>Robustness to UML version changes (</a:t>
            </a:r>
            <a:r>
              <a:rPr lang="en-US" dirty="0" err="1" smtClean="0"/>
              <a:t>enum</a:t>
            </a:r>
            <a:r>
              <a:rPr lang="en-US" dirty="0" smtClean="0"/>
              <a:t> + externalize)</a:t>
            </a:r>
          </a:p>
          <a:p>
            <a:pPr lvl="1"/>
            <a:r>
              <a:rPr lang="en-US" dirty="0" smtClean="0"/>
              <a:t>Ease of adding new generators (interface &amp; annotation)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Template-based generation</a:t>
            </a:r>
          </a:p>
          <a:p>
            <a:pPr lvl="1"/>
            <a:r>
              <a:rPr lang="en-US" dirty="0" smtClean="0"/>
              <a:t>Apache Velocity engine</a:t>
            </a:r>
          </a:p>
          <a:p>
            <a:pPr lvl="1"/>
            <a:r>
              <a:rPr lang="en-US" dirty="0" smtClean="0"/>
              <a:t>Modular template files for ease of management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Quantum Framework implementation pattern</a:t>
            </a:r>
          </a:p>
          <a:p>
            <a:pPr lvl="1"/>
            <a:r>
              <a:rPr lang="en-US" dirty="0" smtClean="0"/>
              <a:t>Light-weight </a:t>
            </a:r>
            <a:r>
              <a:rPr lang="en-US" dirty="0" err="1" smtClean="0"/>
              <a:t>StateChart</a:t>
            </a:r>
            <a:r>
              <a:rPr lang="en-US" dirty="0" smtClean="0"/>
              <a:t> technology for real-time embedded systems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Test suites: 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 err="1" smtClean="0"/>
              <a:t>whitebox</a:t>
            </a:r>
            <a:r>
              <a:rPr lang="en-US" dirty="0" smtClean="0"/>
              <a:t> tests + per-language </a:t>
            </a:r>
            <a:r>
              <a:rPr lang="en-US" dirty="0" err="1" smtClean="0"/>
              <a:t>blackbox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in UML from 10,000 feet</a:t>
            </a:r>
            <a:endParaRPr lang="en-US" dirty="0"/>
          </a:p>
        </p:txBody>
      </p:sp>
      <p:pic>
        <p:nvPicPr>
          <p:cNvPr id="7" name="Content Placeholder 6" descr="AllClasses.png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940217" y="1145899"/>
            <a:ext cx="5257651" cy="51626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40888" y="3386590"/>
            <a:ext cx="3809939" cy="1587463"/>
          </a:xfrm>
          <a:prstGeom prst="roundRect">
            <a:avLst>
              <a:gd name="adj" fmla="val 11070"/>
            </a:avLst>
          </a:prstGeom>
          <a:gradFill flip="none" rotWithShape="1">
            <a:gsLst>
              <a:gs pos="0">
                <a:schemeClr val="accent1">
                  <a:tint val="45000"/>
                  <a:satMod val="200000"/>
                  <a:alpha val="10000"/>
                </a:schemeClr>
              </a:gs>
              <a:gs pos="30000">
                <a:schemeClr val="accent1">
                  <a:tint val="61000"/>
                  <a:satMod val="200000"/>
                  <a:alpha val="10000"/>
                </a:schemeClr>
              </a:gs>
              <a:gs pos="45000">
                <a:schemeClr val="accent1">
                  <a:tint val="66000"/>
                  <a:satMod val="200000"/>
                  <a:alpha val="10000"/>
                </a:schemeClr>
              </a:gs>
              <a:gs pos="55000">
                <a:schemeClr val="accent1">
                  <a:tint val="66000"/>
                  <a:satMod val="200000"/>
                  <a:alpha val="10000"/>
                </a:schemeClr>
              </a:gs>
              <a:gs pos="73000">
                <a:schemeClr val="accent1">
                  <a:tint val="61000"/>
                  <a:satMod val="200000"/>
                  <a:alpha val="10000"/>
                </a:schemeClr>
              </a:gs>
              <a:gs pos="100000">
                <a:schemeClr val="accent1">
                  <a:tint val="45000"/>
                  <a:satMod val="200000"/>
                  <a:alpha val="10000"/>
                </a:schemeClr>
              </a:gs>
            </a:gsLst>
            <a:lin ang="95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Reader Classes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862480" y="5831267"/>
            <a:ext cx="1097280" cy="52508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45000"/>
                  <a:satMod val="200000"/>
                  <a:alpha val="10000"/>
                </a:schemeClr>
              </a:gs>
              <a:gs pos="30000">
                <a:schemeClr val="accent1">
                  <a:tint val="61000"/>
                  <a:satMod val="200000"/>
                  <a:alpha val="10000"/>
                </a:schemeClr>
              </a:gs>
              <a:gs pos="45000">
                <a:schemeClr val="accent1">
                  <a:tint val="66000"/>
                  <a:satMod val="200000"/>
                  <a:alpha val="10000"/>
                </a:schemeClr>
              </a:gs>
              <a:gs pos="55000">
                <a:schemeClr val="accent1">
                  <a:tint val="66000"/>
                  <a:satMod val="200000"/>
                  <a:alpha val="10000"/>
                </a:schemeClr>
              </a:gs>
              <a:gs pos="73000">
                <a:schemeClr val="accent1">
                  <a:tint val="61000"/>
                  <a:satMod val="200000"/>
                  <a:alpha val="10000"/>
                </a:schemeClr>
              </a:gs>
              <a:gs pos="100000">
                <a:schemeClr val="accent1">
                  <a:tint val="45000"/>
                  <a:satMod val="200000"/>
                  <a:alpha val="10000"/>
                </a:schemeClr>
              </a:gs>
            </a:gsLst>
            <a:lin ang="95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Validator</a:t>
            </a:r>
            <a:r>
              <a:rPr lang="en-US" dirty="0" smtClean="0"/>
              <a:t> Classes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840888" y="4974053"/>
            <a:ext cx="5446932" cy="1375537"/>
          </a:xfrm>
          <a:custGeom>
            <a:avLst/>
            <a:gdLst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231057 w 5280954"/>
              <a:gd name="connsiteY6" fmla="*/ 1386317 h 1386317"/>
              <a:gd name="connsiteX7" fmla="*/ 0 w 5280954"/>
              <a:gd name="connsiteY7" fmla="*/ 1155260 h 1386317"/>
              <a:gd name="connsiteX8" fmla="*/ 0 w 5280954"/>
              <a:gd name="connsiteY8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231057 w 5280954"/>
              <a:gd name="connsiteY6" fmla="*/ 1386317 h 1386317"/>
              <a:gd name="connsiteX7" fmla="*/ 0 w 5280954"/>
              <a:gd name="connsiteY7" fmla="*/ 706701 h 1386317"/>
              <a:gd name="connsiteX8" fmla="*/ 0 w 5280954"/>
              <a:gd name="connsiteY8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0 w 5280954"/>
              <a:gd name="connsiteY7" fmla="*/ 706701 h 1386317"/>
              <a:gd name="connsiteX8" fmla="*/ 0 w 5280954"/>
              <a:gd name="connsiteY8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067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859101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2285 w 5283239"/>
              <a:gd name="connsiteY0" fmla="*/ 231057 h 1386317"/>
              <a:gd name="connsiteX1" fmla="*/ 233342 w 5283239"/>
              <a:gd name="connsiteY1" fmla="*/ 0 h 1386317"/>
              <a:gd name="connsiteX2" fmla="*/ 5052182 w 5283239"/>
              <a:gd name="connsiteY2" fmla="*/ 0 h 1386317"/>
              <a:gd name="connsiteX3" fmla="*/ 5283239 w 5283239"/>
              <a:gd name="connsiteY3" fmla="*/ 231057 h 1386317"/>
              <a:gd name="connsiteX4" fmla="*/ 5283239 w 5283239"/>
              <a:gd name="connsiteY4" fmla="*/ 1155260 h 1386317"/>
              <a:gd name="connsiteX5" fmla="*/ 5052182 w 5283239"/>
              <a:gd name="connsiteY5" fmla="*/ 1386317 h 1386317"/>
              <a:gd name="connsiteX6" fmla="*/ 1153786 w 5283239"/>
              <a:gd name="connsiteY6" fmla="*/ 1386317 h 1386317"/>
              <a:gd name="connsiteX7" fmla="*/ 1120506 w 5283239"/>
              <a:gd name="connsiteY7" fmla="*/ 926247 h 1386317"/>
              <a:gd name="connsiteX8" fmla="*/ 2285 w 5283239"/>
              <a:gd name="connsiteY8" fmla="*/ 789195 h 1386317"/>
              <a:gd name="connsiteX9" fmla="*/ 2285 w 5283239"/>
              <a:gd name="connsiteY9" fmla="*/ 231057 h 1386317"/>
              <a:gd name="connsiteX0" fmla="*/ 292 w 5281246"/>
              <a:gd name="connsiteY0" fmla="*/ 231057 h 1386317"/>
              <a:gd name="connsiteX1" fmla="*/ 231349 w 5281246"/>
              <a:gd name="connsiteY1" fmla="*/ 0 h 1386317"/>
              <a:gd name="connsiteX2" fmla="*/ 5050189 w 5281246"/>
              <a:gd name="connsiteY2" fmla="*/ 0 h 1386317"/>
              <a:gd name="connsiteX3" fmla="*/ 5281246 w 5281246"/>
              <a:gd name="connsiteY3" fmla="*/ 231057 h 1386317"/>
              <a:gd name="connsiteX4" fmla="*/ 5281246 w 5281246"/>
              <a:gd name="connsiteY4" fmla="*/ 1155260 h 1386317"/>
              <a:gd name="connsiteX5" fmla="*/ 5050189 w 5281246"/>
              <a:gd name="connsiteY5" fmla="*/ 1386317 h 1386317"/>
              <a:gd name="connsiteX6" fmla="*/ 1151793 w 5281246"/>
              <a:gd name="connsiteY6" fmla="*/ 1386317 h 1386317"/>
              <a:gd name="connsiteX7" fmla="*/ 1118513 w 5281246"/>
              <a:gd name="connsiteY7" fmla="*/ 926247 h 1386317"/>
              <a:gd name="connsiteX8" fmla="*/ 292 w 5281246"/>
              <a:gd name="connsiteY8" fmla="*/ 789195 h 1386317"/>
              <a:gd name="connsiteX9" fmla="*/ 292 w 5281246"/>
              <a:gd name="connsiteY9" fmla="*/ 231057 h 1386317"/>
              <a:gd name="connsiteX0" fmla="*/ 292 w 5281246"/>
              <a:gd name="connsiteY0" fmla="*/ 231057 h 1386317"/>
              <a:gd name="connsiteX1" fmla="*/ 231349 w 5281246"/>
              <a:gd name="connsiteY1" fmla="*/ 0 h 1386317"/>
              <a:gd name="connsiteX2" fmla="*/ 5050189 w 5281246"/>
              <a:gd name="connsiteY2" fmla="*/ 0 h 1386317"/>
              <a:gd name="connsiteX3" fmla="*/ 5281246 w 5281246"/>
              <a:gd name="connsiteY3" fmla="*/ 231057 h 1386317"/>
              <a:gd name="connsiteX4" fmla="*/ 5281246 w 5281246"/>
              <a:gd name="connsiteY4" fmla="*/ 1155260 h 1386317"/>
              <a:gd name="connsiteX5" fmla="*/ 5050189 w 5281246"/>
              <a:gd name="connsiteY5" fmla="*/ 1386317 h 1386317"/>
              <a:gd name="connsiteX6" fmla="*/ 1151793 w 5281246"/>
              <a:gd name="connsiteY6" fmla="*/ 1386317 h 1386317"/>
              <a:gd name="connsiteX7" fmla="*/ 1118513 w 5281246"/>
              <a:gd name="connsiteY7" fmla="*/ 926247 h 1386317"/>
              <a:gd name="connsiteX8" fmla="*/ 292 w 5281246"/>
              <a:gd name="connsiteY8" fmla="*/ 789195 h 1386317"/>
              <a:gd name="connsiteX9" fmla="*/ 292 w 5281246"/>
              <a:gd name="connsiteY9" fmla="*/ 231057 h 1386317"/>
              <a:gd name="connsiteX0" fmla="*/ 292 w 5281246"/>
              <a:gd name="connsiteY0" fmla="*/ 231057 h 1386317"/>
              <a:gd name="connsiteX1" fmla="*/ 231349 w 5281246"/>
              <a:gd name="connsiteY1" fmla="*/ 0 h 1386317"/>
              <a:gd name="connsiteX2" fmla="*/ 5050189 w 5281246"/>
              <a:gd name="connsiteY2" fmla="*/ 0 h 1386317"/>
              <a:gd name="connsiteX3" fmla="*/ 5281246 w 5281246"/>
              <a:gd name="connsiteY3" fmla="*/ 231057 h 1386317"/>
              <a:gd name="connsiteX4" fmla="*/ 5281246 w 5281246"/>
              <a:gd name="connsiteY4" fmla="*/ 1155260 h 1386317"/>
              <a:gd name="connsiteX5" fmla="*/ 5050189 w 5281246"/>
              <a:gd name="connsiteY5" fmla="*/ 1386317 h 1386317"/>
              <a:gd name="connsiteX6" fmla="*/ 1151793 w 5281246"/>
              <a:gd name="connsiteY6" fmla="*/ 1386317 h 1386317"/>
              <a:gd name="connsiteX7" fmla="*/ 1118513 w 5281246"/>
              <a:gd name="connsiteY7" fmla="*/ 926247 h 1386317"/>
              <a:gd name="connsiteX8" fmla="*/ 292 w 5281246"/>
              <a:gd name="connsiteY8" fmla="*/ 789195 h 1386317"/>
              <a:gd name="connsiteX9" fmla="*/ 292 w 5281246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1861 w 5280954"/>
              <a:gd name="connsiteY9" fmla="*/ 784267 h 1386317"/>
              <a:gd name="connsiteX10" fmla="*/ 0 w 5280954"/>
              <a:gd name="connsiteY10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1861 w 5280954"/>
              <a:gd name="connsiteY9" fmla="*/ 784267 h 1386317"/>
              <a:gd name="connsiteX10" fmla="*/ 0 w 5280954"/>
              <a:gd name="connsiteY10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18221 w 5280954"/>
              <a:gd name="connsiteY7" fmla="*/ 926247 h 1386317"/>
              <a:gd name="connsiteX8" fmla="*/ 0 w 5280954"/>
              <a:gd name="connsiteY8" fmla="*/ 789195 h 1386317"/>
              <a:gd name="connsiteX9" fmla="*/ 1861 w 5280954"/>
              <a:gd name="connsiteY9" fmla="*/ 784267 h 1386317"/>
              <a:gd name="connsiteX10" fmla="*/ 0 w 5280954"/>
              <a:gd name="connsiteY10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363223 w 5280954"/>
              <a:gd name="connsiteY7" fmla="*/ 926247 h 1386317"/>
              <a:gd name="connsiteX8" fmla="*/ 0 w 5280954"/>
              <a:gd name="connsiteY8" fmla="*/ 789195 h 1386317"/>
              <a:gd name="connsiteX9" fmla="*/ 1861 w 5280954"/>
              <a:gd name="connsiteY9" fmla="*/ 784267 h 1386317"/>
              <a:gd name="connsiteX10" fmla="*/ 0 w 5280954"/>
              <a:gd name="connsiteY10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1861 w 5280954"/>
              <a:gd name="connsiteY9" fmla="*/ 784267 h 1386317"/>
              <a:gd name="connsiteX10" fmla="*/ 0 w 5280954"/>
              <a:gd name="connsiteY10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1861 w 5280954"/>
              <a:gd name="connsiteY9" fmla="*/ 784267 h 1386317"/>
              <a:gd name="connsiteX10" fmla="*/ 0 w 5280954"/>
              <a:gd name="connsiteY10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1861 w 5280954"/>
              <a:gd name="connsiteY9" fmla="*/ 784267 h 1386317"/>
              <a:gd name="connsiteX10" fmla="*/ 0 w 5280954"/>
              <a:gd name="connsiteY10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1861 w 5280954"/>
              <a:gd name="connsiteY9" fmla="*/ 784267 h 1386317"/>
              <a:gd name="connsiteX10" fmla="*/ 0 w 5280954"/>
              <a:gd name="connsiteY10" fmla="*/ 231057 h 1386317"/>
              <a:gd name="connsiteX0" fmla="*/ 545003 w 5825957"/>
              <a:gd name="connsiteY0" fmla="*/ 231057 h 1386317"/>
              <a:gd name="connsiteX1" fmla="*/ 776060 w 5825957"/>
              <a:gd name="connsiteY1" fmla="*/ 0 h 1386317"/>
              <a:gd name="connsiteX2" fmla="*/ 5594900 w 5825957"/>
              <a:gd name="connsiteY2" fmla="*/ 0 h 1386317"/>
              <a:gd name="connsiteX3" fmla="*/ 5825957 w 5825957"/>
              <a:gd name="connsiteY3" fmla="*/ 231057 h 1386317"/>
              <a:gd name="connsiteX4" fmla="*/ 5825957 w 5825957"/>
              <a:gd name="connsiteY4" fmla="*/ 1155260 h 1386317"/>
              <a:gd name="connsiteX5" fmla="*/ 5594900 w 5825957"/>
              <a:gd name="connsiteY5" fmla="*/ 1386317 h 1386317"/>
              <a:gd name="connsiteX6" fmla="*/ 1696504 w 5825957"/>
              <a:gd name="connsiteY6" fmla="*/ 1386317 h 1386317"/>
              <a:gd name="connsiteX7" fmla="*/ 1696966 w 5825957"/>
              <a:gd name="connsiteY7" fmla="*/ 926247 h 1386317"/>
              <a:gd name="connsiteX8" fmla="*/ 545003 w 5825957"/>
              <a:gd name="connsiteY8" fmla="*/ 789195 h 1386317"/>
              <a:gd name="connsiteX9" fmla="*/ 546864 w 5825957"/>
              <a:gd name="connsiteY9" fmla="*/ 784267 h 1386317"/>
              <a:gd name="connsiteX10" fmla="*/ 545003 w 5825957"/>
              <a:gd name="connsiteY10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1861 w 5280954"/>
              <a:gd name="connsiteY9" fmla="*/ 784267 h 1386317"/>
              <a:gd name="connsiteX10" fmla="*/ 0 w 5280954"/>
              <a:gd name="connsiteY10" fmla="*/ 231057 h 1386317"/>
              <a:gd name="connsiteX0" fmla="*/ 191994 w 5472948"/>
              <a:gd name="connsiteY0" fmla="*/ 231057 h 1386317"/>
              <a:gd name="connsiteX1" fmla="*/ 423051 w 5472948"/>
              <a:gd name="connsiteY1" fmla="*/ 0 h 1386317"/>
              <a:gd name="connsiteX2" fmla="*/ 5241891 w 5472948"/>
              <a:gd name="connsiteY2" fmla="*/ 0 h 1386317"/>
              <a:gd name="connsiteX3" fmla="*/ 5472948 w 5472948"/>
              <a:gd name="connsiteY3" fmla="*/ 231057 h 1386317"/>
              <a:gd name="connsiteX4" fmla="*/ 5472948 w 5472948"/>
              <a:gd name="connsiteY4" fmla="*/ 1155260 h 1386317"/>
              <a:gd name="connsiteX5" fmla="*/ 5241891 w 5472948"/>
              <a:gd name="connsiteY5" fmla="*/ 1386317 h 1386317"/>
              <a:gd name="connsiteX6" fmla="*/ 1343495 w 5472948"/>
              <a:gd name="connsiteY6" fmla="*/ 1386317 h 1386317"/>
              <a:gd name="connsiteX7" fmla="*/ 1343957 w 5472948"/>
              <a:gd name="connsiteY7" fmla="*/ 926247 h 1386317"/>
              <a:gd name="connsiteX8" fmla="*/ 191994 w 5472948"/>
              <a:gd name="connsiteY8" fmla="*/ 789195 h 1386317"/>
              <a:gd name="connsiteX9" fmla="*/ 191994 w 5472948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  <a:gd name="connsiteX0" fmla="*/ 0 w 5280954"/>
              <a:gd name="connsiteY0" fmla="*/ 231057 h 1386317"/>
              <a:gd name="connsiteX1" fmla="*/ 231057 w 5280954"/>
              <a:gd name="connsiteY1" fmla="*/ 0 h 1386317"/>
              <a:gd name="connsiteX2" fmla="*/ 5049897 w 5280954"/>
              <a:gd name="connsiteY2" fmla="*/ 0 h 1386317"/>
              <a:gd name="connsiteX3" fmla="*/ 5280954 w 5280954"/>
              <a:gd name="connsiteY3" fmla="*/ 231057 h 1386317"/>
              <a:gd name="connsiteX4" fmla="*/ 5280954 w 5280954"/>
              <a:gd name="connsiteY4" fmla="*/ 1155260 h 1386317"/>
              <a:gd name="connsiteX5" fmla="*/ 5049897 w 5280954"/>
              <a:gd name="connsiteY5" fmla="*/ 1386317 h 1386317"/>
              <a:gd name="connsiteX6" fmla="*/ 1151501 w 5280954"/>
              <a:gd name="connsiteY6" fmla="*/ 1386317 h 1386317"/>
              <a:gd name="connsiteX7" fmla="*/ 1151963 w 5280954"/>
              <a:gd name="connsiteY7" fmla="*/ 926247 h 1386317"/>
              <a:gd name="connsiteX8" fmla="*/ 0 w 5280954"/>
              <a:gd name="connsiteY8" fmla="*/ 789195 h 1386317"/>
              <a:gd name="connsiteX9" fmla="*/ 0 w 5280954"/>
              <a:gd name="connsiteY9" fmla="*/ 231057 h 138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0954" h="1386317">
                <a:moveTo>
                  <a:pt x="0" y="231057"/>
                </a:moveTo>
                <a:cubicBezTo>
                  <a:pt x="0" y="103448"/>
                  <a:pt x="103448" y="0"/>
                  <a:pt x="231057" y="0"/>
                </a:cubicBezTo>
                <a:lnTo>
                  <a:pt x="5049897" y="0"/>
                </a:lnTo>
                <a:cubicBezTo>
                  <a:pt x="5177506" y="0"/>
                  <a:pt x="5280954" y="103448"/>
                  <a:pt x="5280954" y="231057"/>
                </a:cubicBezTo>
                <a:lnTo>
                  <a:pt x="5280954" y="1155260"/>
                </a:lnTo>
                <a:cubicBezTo>
                  <a:pt x="5280954" y="1282869"/>
                  <a:pt x="5177506" y="1386317"/>
                  <a:pt x="5049897" y="1386317"/>
                </a:cubicBezTo>
                <a:lnTo>
                  <a:pt x="1151501" y="1386317"/>
                </a:lnTo>
                <a:lnTo>
                  <a:pt x="1151963" y="926247"/>
                </a:lnTo>
                <a:cubicBezTo>
                  <a:pt x="1129733" y="754504"/>
                  <a:pt x="134682" y="968168"/>
                  <a:pt x="0" y="789195"/>
                </a:cubicBezTo>
                <a:lnTo>
                  <a:pt x="0" y="23105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45000"/>
                  <a:satMod val="200000"/>
                  <a:alpha val="10000"/>
                </a:schemeClr>
              </a:gs>
              <a:gs pos="30000">
                <a:schemeClr val="accent1">
                  <a:tint val="61000"/>
                  <a:satMod val="200000"/>
                  <a:alpha val="10000"/>
                </a:schemeClr>
              </a:gs>
              <a:gs pos="45000">
                <a:schemeClr val="accent1">
                  <a:tint val="66000"/>
                  <a:satMod val="200000"/>
                  <a:alpha val="10000"/>
                </a:schemeClr>
              </a:gs>
              <a:gs pos="55000">
                <a:schemeClr val="accent1">
                  <a:tint val="66000"/>
                  <a:satMod val="200000"/>
                  <a:alpha val="10000"/>
                </a:schemeClr>
              </a:gs>
              <a:gs pos="73000">
                <a:schemeClr val="accent1">
                  <a:tint val="61000"/>
                  <a:satMod val="200000"/>
                  <a:alpha val="10000"/>
                </a:schemeClr>
              </a:gs>
              <a:gs pos="100000">
                <a:schemeClr val="accent1">
                  <a:tint val="45000"/>
                  <a:satMod val="200000"/>
                  <a:alpha val="10000"/>
                </a:schemeClr>
              </a:gs>
            </a:gsLst>
            <a:lin ang="95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Writer Classes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840888" y="1143000"/>
            <a:ext cx="2813763" cy="2243590"/>
          </a:xfrm>
          <a:prstGeom prst="roundRect">
            <a:avLst>
              <a:gd name="adj" fmla="val 13572"/>
            </a:avLst>
          </a:prstGeom>
          <a:gradFill flip="none" rotWithShape="1">
            <a:gsLst>
              <a:gs pos="0">
                <a:schemeClr val="accent1">
                  <a:tint val="45000"/>
                  <a:satMod val="200000"/>
                  <a:alpha val="10000"/>
                </a:schemeClr>
              </a:gs>
              <a:gs pos="30000">
                <a:schemeClr val="accent1">
                  <a:tint val="61000"/>
                  <a:satMod val="200000"/>
                  <a:alpha val="10000"/>
                </a:schemeClr>
              </a:gs>
              <a:gs pos="45000">
                <a:schemeClr val="accent1">
                  <a:tint val="66000"/>
                  <a:satMod val="200000"/>
                  <a:alpha val="10000"/>
                </a:schemeClr>
              </a:gs>
              <a:gs pos="55000">
                <a:schemeClr val="accent1">
                  <a:tint val="66000"/>
                  <a:satMod val="200000"/>
                  <a:alpha val="10000"/>
                </a:schemeClr>
              </a:gs>
              <a:gs pos="73000">
                <a:schemeClr val="accent1">
                  <a:tint val="61000"/>
                  <a:satMod val="200000"/>
                  <a:alpha val="10000"/>
                </a:schemeClr>
              </a:gs>
              <a:gs pos="100000">
                <a:schemeClr val="accent1">
                  <a:tint val="45000"/>
                  <a:satMod val="200000"/>
                  <a:alpha val="10000"/>
                </a:schemeClr>
              </a:gs>
            </a:gsLst>
            <a:lin ang="95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UML </a:t>
            </a:r>
            <a:r>
              <a:rPr lang="en-US" dirty="0" err="1" smtClean="0"/>
              <a:t>Metamodel</a:t>
            </a:r>
            <a:r>
              <a:rPr lang="en-US" dirty="0" smtClean="0"/>
              <a:t> Classes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754133" y="1595248"/>
            <a:ext cx="967286" cy="838864"/>
          </a:xfrm>
          <a:prstGeom prst="roundRect">
            <a:avLst>
              <a:gd name="adj" fmla="val 13572"/>
            </a:avLst>
          </a:prstGeom>
          <a:gradFill flip="none" rotWithShape="1">
            <a:gsLst>
              <a:gs pos="0">
                <a:schemeClr val="accent1">
                  <a:tint val="45000"/>
                  <a:satMod val="200000"/>
                  <a:alpha val="10000"/>
                </a:schemeClr>
              </a:gs>
              <a:gs pos="30000">
                <a:schemeClr val="accent1">
                  <a:tint val="61000"/>
                  <a:satMod val="200000"/>
                  <a:alpha val="10000"/>
                </a:schemeClr>
              </a:gs>
              <a:gs pos="45000">
                <a:schemeClr val="accent1">
                  <a:tint val="66000"/>
                  <a:satMod val="200000"/>
                  <a:alpha val="10000"/>
                </a:schemeClr>
              </a:gs>
              <a:gs pos="55000">
                <a:schemeClr val="accent1">
                  <a:tint val="66000"/>
                  <a:satMod val="200000"/>
                  <a:alpha val="10000"/>
                </a:schemeClr>
              </a:gs>
              <a:gs pos="73000">
                <a:schemeClr val="accent1">
                  <a:tint val="61000"/>
                  <a:satMod val="200000"/>
                  <a:alpha val="10000"/>
                </a:schemeClr>
              </a:gs>
              <a:gs pos="100000">
                <a:schemeClr val="accent1">
                  <a:tint val="45000"/>
                  <a:satMod val="200000"/>
                  <a:alpha val="10000"/>
                </a:schemeClr>
              </a:gs>
            </a:gsLst>
            <a:lin ang="95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 &amp; Utility Classes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596591" y="3284176"/>
            <a:ext cx="5762930" cy="3188255"/>
            <a:chOff x="1596591" y="3284176"/>
            <a:chExt cx="5762930" cy="3188255"/>
          </a:xfrm>
        </p:grpSpPr>
        <p:sp>
          <p:nvSpPr>
            <p:cNvPr id="31" name="Rounded Rectangle 30"/>
            <p:cNvSpPr/>
            <p:nvPr/>
          </p:nvSpPr>
          <p:spPr>
            <a:xfrm>
              <a:off x="5273797" y="3284176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596591" y="6185667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911899" y="4887614"/>
              <a:ext cx="447622" cy="295782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</a:t>
            </a:r>
            <a:r>
              <a:rPr lang="en-US" dirty="0" err="1" smtClean="0"/>
              <a:t>Metamodel</a:t>
            </a:r>
            <a:r>
              <a:rPr lang="en-US" dirty="0" smtClean="0"/>
              <a:t> interface hierarchy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6" descr="Model-UMLMetamodel-Interfaces-Element.png">
            <a:hlinkClick r:id="rId2" action="ppaction://hlinksldjump"/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r="21326"/>
          <a:stretch>
            <a:fillRect/>
          </a:stretch>
        </p:blipFill>
        <p:spPr>
          <a:xfrm>
            <a:off x="85806" y="1247619"/>
            <a:ext cx="8983823" cy="4755804"/>
          </a:xfrm>
        </p:spPr>
      </p:pic>
      <p:sp>
        <p:nvSpPr>
          <p:cNvPr id="8" name="Rounded Rectangle 7"/>
          <p:cNvSpPr/>
          <p:nvPr/>
        </p:nvSpPr>
        <p:spPr>
          <a:xfrm>
            <a:off x="2355523" y="5574024"/>
            <a:ext cx="914400" cy="4382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340483" y="4357298"/>
            <a:ext cx="1181777" cy="53713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170003" y="4339344"/>
            <a:ext cx="2899626" cy="1234680"/>
          </a:xfrm>
          <a:prstGeom prst="roundRect">
            <a:avLst>
              <a:gd name="adj" fmla="val 1265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457199" y="985696"/>
            <a:ext cx="3072774" cy="1180725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n-US" sz="2600" dirty="0" smtClean="0"/>
              <a:t>Java interfaces capture the minimally needed set of UML meta-classes for modeling </a:t>
            </a:r>
            <a:r>
              <a:rPr lang="en-US" sz="2600" dirty="0" err="1" smtClean="0"/>
              <a:t>StateCharts</a:t>
            </a:r>
            <a:r>
              <a:rPr lang="en-US" sz="2600" dirty="0" smtClean="0"/>
              <a:t>.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</a:t>
            </a:r>
            <a:r>
              <a:rPr lang="en-US" dirty="0" err="1" smtClean="0"/>
              <a:t>Metamodel</a:t>
            </a:r>
            <a:r>
              <a:rPr lang="en-US" dirty="0" smtClean="0"/>
              <a:t> – Namespace subtypes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Content Placeholder 6" descr="Model-UMLMetamodel-Interfaces-Namespace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7396" b="-7396"/>
          <a:stretch>
            <a:fillRect/>
          </a:stretch>
        </p:blipFill>
        <p:spPr/>
      </p:pic>
      <p:sp>
        <p:nvSpPr>
          <p:cNvPr id="8" name="Rounded Rectangle 7"/>
          <p:cNvSpPr/>
          <p:nvPr/>
        </p:nvSpPr>
        <p:spPr>
          <a:xfrm>
            <a:off x="438925" y="2238415"/>
            <a:ext cx="5399711" cy="1260822"/>
          </a:xfrm>
          <a:prstGeom prst="roundRect">
            <a:avLst>
              <a:gd name="adj" fmla="val 1265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304011" y="5198605"/>
            <a:ext cx="4270686" cy="639547"/>
          </a:xfrm>
          <a:prstGeom prst="roundRect">
            <a:avLst>
              <a:gd name="adj" fmla="val 1265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393837" y="3663691"/>
            <a:ext cx="628578" cy="40867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457200" y="3884618"/>
            <a:ext cx="3265771" cy="1081119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n-US" sz="2600" dirty="0" smtClean="0"/>
              <a:t>Java interfaces for the core UML Namespace subtypes, e.g., </a:t>
            </a:r>
            <a:r>
              <a:rPr lang="en-US" sz="2600" dirty="0" err="1" smtClean="0"/>
              <a:t>StateMachine</a:t>
            </a:r>
            <a:r>
              <a:rPr lang="en-US" sz="2600" dirty="0" smtClean="0"/>
              <a:t>, State, and Transition.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Read</a:t>
            </a:r>
            <a:r>
              <a:rPr lang="en-US" dirty="0" smtClean="0"/>
              <a:t> phase parses XMI into UML model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Content Placeholder 10" descr="Phase-Read-Simplifie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6434" r="1284" b="1144"/>
          <a:stretch>
            <a:fillRect/>
          </a:stretch>
        </p:blipFill>
        <p:spPr>
          <a:xfrm>
            <a:off x="516290" y="1382309"/>
            <a:ext cx="8123902" cy="4606241"/>
          </a:xfrm>
        </p:spPr>
      </p:pic>
      <p:sp>
        <p:nvSpPr>
          <p:cNvPr id="12" name="Rounded Rectangular Callout 11"/>
          <p:cNvSpPr/>
          <p:nvPr/>
        </p:nvSpPr>
        <p:spPr>
          <a:xfrm>
            <a:off x="516290" y="1024934"/>
            <a:ext cx="2658859" cy="595908"/>
          </a:xfrm>
          <a:prstGeom prst="wedgeRoundRectCallout">
            <a:avLst>
              <a:gd name="adj1" fmla="val -18020"/>
              <a:gd name="adj2" fmla="val 176836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smtClean="0"/>
              <a:t>Reader interface defines </a:t>
            </a:r>
            <a:r>
              <a:rPr lang="en-US" sz="1600" i="1" dirty="0" smtClean="0"/>
              <a:t>read</a:t>
            </a:r>
            <a:endParaRPr lang="en-US" sz="1600" dirty="0" smtClean="0"/>
          </a:p>
          <a:p>
            <a:pPr algn="ctr"/>
            <a:r>
              <a:rPr lang="en-US" sz="1600" dirty="0" smtClean="0"/>
              <a:t>for one or more source files.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641827" y="2574845"/>
            <a:ext cx="2091255" cy="15928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457200" y="4847812"/>
            <a:ext cx="2069683" cy="1140738"/>
          </a:xfrm>
          <a:prstGeom prst="wedgeRoundRectCallout">
            <a:avLst>
              <a:gd name="adj1" fmla="val 84552"/>
              <a:gd name="adj2" fmla="val -50306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smtClean="0"/>
              <a:t>Java annotation to</a:t>
            </a:r>
          </a:p>
          <a:p>
            <a:pPr algn="ctr"/>
            <a:r>
              <a:rPr lang="en-US" sz="1600" dirty="0" smtClean="0"/>
              <a:t>decorate classes that</a:t>
            </a:r>
          </a:p>
          <a:p>
            <a:pPr algn="ctr"/>
            <a:r>
              <a:rPr lang="en-US" sz="1600" dirty="0" smtClean="0"/>
              <a:t>support specific input</a:t>
            </a:r>
          </a:p>
          <a:p>
            <a:pPr algn="ctr"/>
            <a:r>
              <a:rPr lang="en-US" sz="1600" dirty="0" smtClean="0"/>
              <a:t>version, discoverable.</a:t>
            </a:r>
            <a:endParaRPr lang="en-US" sz="16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895299" y="1024934"/>
            <a:ext cx="3428117" cy="595908"/>
          </a:xfrm>
          <a:prstGeom prst="wedgeRoundRectCallout">
            <a:avLst>
              <a:gd name="adj1" fmla="val -17834"/>
              <a:gd name="adj2" fmla="val 180720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smtClean="0"/>
              <a:t>Common base class to enable version-</a:t>
            </a:r>
          </a:p>
          <a:p>
            <a:pPr algn="ctr"/>
            <a:r>
              <a:rPr lang="en-US" sz="1600" dirty="0" smtClean="0"/>
              <a:t>specific keywords and read strategies.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5557619" y="3190180"/>
            <a:ext cx="2957741" cy="2052717"/>
          </a:xfrm>
          <a:prstGeom prst="roundRect">
            <a:avLst>
              <a:gd name="adj" fmla="val 7561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accent3"/>
                </a:solidFill>
              </a:rPr>
              <a:t>e.g., UML…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2799836" y="3744393"/>
            <a:ext cx="2162120" cy="595908"/>
          </a:xfrm>
          <a:prstGeom prst="wedgeRoundRectCallout">
            <a:avLst>
              <a:gd name="adj1" fmla="val -73505"/>
              <a:gd name="adj2" fmla="val -70594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smtClean="0"/>
              <a:t>Easily tailor to different</a:t>
            </a:r>
          </a:p>
          <a:p>
            <a:pPr algn="ctr"/>
            <a:r>
              <a:rPr lang="en-US" sz="1600" dirty="0" smtClean="0"/>
              <a:t>UML modeling tools.</a:t>
            </a:r>
            <a:endParaRPr 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76138" y="67179"/>
            <a:ext cx="1626890" cy="300291"/>
            <a:chOff x="6918512" y="1595248"/>
            <a:chExt cx="1626890" cy="300291"/>
          </a:xfrm>
        </p:grpSpPr>
        <p:sp>
          <p:nvSpPr>
            <p:cNvPr id="19" name="Rounded Rectangle 18"/>
            <p:cNvSpPr/>
            <p:nvPr/>
          </p:nvSpPr>
          <p:spPr>
            <a:xfrm>
              <a:off x="6918512" y="1595248"/>
              <a:ext cx="447622" cy="286764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508291" y="1604266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8097780" y="1599757"/>
              <a:ext cx="447622" cy="295782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9" idx="3"/>
              <a:endCxn id="20" idx="1"/>
            </p:cNvCxnSpPr>
            <p:nvPr/>
          </p:nvCxnSpPr>
          <p:spPr>
            <a:xfrm>
              <a:off x="7366134" y="1738630"/>
              <a:ext cx="142157" cy="901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0" idx="3"/>
              <a:endCxn id="21" idx="1"/>
            </p:cNvCxnSpPr>
            <p:nvPr/>
          </p:nvCxnSpPr>
          <p:spPr>
            <a:xfrm>
              <a:off x="7955913" y="1747648"/>
              <a:ext cx="141867" cy="158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Autocoding</a:t>
            </a:r>
            <a:r>
              <a:rPr lang="en-US" dirty="0" smtClean="0"/>
              <a:t> </a:t>
            </a:r>
            <a:r>
              <a:rPr lang="en-US" i="1" dirty="0" smtClean="0"/>
              <a:t>Read</a:t>
            </a:r>
            <a:r>
              <a:rPr lang="en-US" dirty="0" smtClean="0"/>
              <a:t> phase – full set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4" name="Content Placeholder 23" descr="Phase-Rea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709" b="-709"/>
          <a:stretch>
            <a:fillRect/>
          </a:stretch>
        </p:blipFill>
        <p:spPr>
          <a:xfrm>
            <a:off x="612648" y="1370652"/>
            <a:ext cx="7924145" cy="4753904"/>
          </a:xfrm>
        </p:spPr>
      </p:pic>
      <p:sp>
        <p:nvSpPr>
          <p:cNvPr id="25" name="Rounded Rectangle 24"/>
          <p:cNvSpPr/>
          <p:nvPr/>
        </p:nvSpPr>
        <p:spPr>
          <a:xfrm>
            <a:off x="3287750" y="3374139"/>
            <a:ext cx="5073368" cy="36107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476138" y="67179"/>
            <a:ext cx="1626890" cy="300291"/>
            <a:chOff x="6918512" y="1595248"/>
            <a:chExt cx="1626890" cy="300291"/>
          </a:xfrm>
        </p:grpSpPr>
        <p:sp>
          <p:nvSpPr>
            <p:cNvPr id="9" name="Rounded Rectangle 8"/>
            <p:cNvSpPr/>
            <p:nvPr/>
          </p:nvSpPr>
          <p:spPr>
            <a:xfrm>
              <a:off x="6918512" y="1595248"/>
              <a:ext cx="447622" cy="286764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508291" y="1604266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097780" y="1599757"/>
              <a:ext cx="447622" cy="295782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9" idx="3"/>
              <a:endCxn id="10" idx="1"/>
            </p:cNvCxnSpPr>
            <p:nvPr/>
          </p:nvCxnSpPr>
          <p:spPr>
            <a:xfrm>
              <a:off x="7366134" y="1738630"/>
              <a:ext cx="142157" cy="901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3"/>
              <a:endCxn id="11" idx="1"/>
            </p:cNvCxnSpPr>
            <p:nvPr/>
          </p:nvCxnSpPr>
          <p:spPr>
            <a:xfrm>
              <a:off x="7955913" y="1747648"/>
              <a:ext cx="141867" cy="158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Pattern: Reader and string externalization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Content Placeholder 6" descr="ReaderPattern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32" r="1027" b="1263"/>
          <a:stretch>
            <a:fillRect/>
          </a:stretch>
        </p:blipFill>
        <p:spPr>
          <a:xfrm>
            <a:off x="1407009" y="1194215"/>
            <a:ext cx="6250605" cy="4875417"/>
          </a:xfrm>
        </p:spPr>
      </p:pic>
      <p:sp>
        <p:nvSpPr>
          <p:cNvPr id="8" name="Rounded Rectangle 7"/>
          <p:cNvSpPr/>
          <p:nvPr/>
        </p:nvSpPr>
        <p:spPr>
          <a:xfrm>
            <a:off x="5266339" y="2735299"/>
            <a:ext cx="2367972" cy="2802036"/>
          </a:xfrm>
          <a:prstGeom prst="roundRect">
            <a:avLst>
              <a:gd name="adj" fmla="val 7561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 smtClean="0">
                <a:solidFill>
                  <a:schemeClr val="accent3"/>
                </a:solidFill>
              </a:rPr>
              <a:t>Define Label + Identifiers</a:t>
            </a:r>
          </a:p>
          <a:p>
            <a:pPr algn="r"/>
            <a:r>
              <a:rPr lang="en-US" sz="1600" dirty="0" smtClean="0">
                <a:solidFill>
                  <a:schemeClr val="accent3"/>
                </a:solidFill>
              </a:rPr>
              <a:t>for new Reader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46813" y="4576289"/>
            <a:ext cx="2305764" cy="1685568"/>
          </a:xfrm>
          <a:prstGeom prst="wedgeRoundRectCallout">
            <a:avLst>
              <a:gd name="adj1" fmla="val 62591"/>
              <a:gd name="adj2" fmla="val 14302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smtClean="0"/>
              <a:t>Changes in label or</a:t>
            </a:r>
            <a:br>
              <a:rPr lang="en-US" sz="1600" dirty="0" smtClean="0"/>
            </a:br>
            <a:r>
              <a:rPr lang="en-US" sz="1600" dirty="0" smtClean="0"/>
              <a:t>parse strategy handled</a:t>
            </a:r>
          </a:p>
          <a:p>
            <a:pPr algn="ctr"/>
            <a:r>
              <a:rPr lang="en-US" sz="1600" dirty="0" smtClean="0"/>
              <a:t>by new version-support</a:t>
            </a:r>
          </a:p>
          <a:p>
            <a:pPr algn="ctr"/>
            <a:r>
              <a:rPr lang="en-US" sz="1600" dirty="0" smtClean="0"/>
              <a:t>subclass, e.g., UML 2.1</a:t>
            </a:r>
          </a:p>
          <a:p>
            <a:pPr algn="ctr"/>
            <a:r>
              <a:rPr lang="en-US" sz="1600" dirty="0" smtClean="0"/>
              <a:t>changed </a:t>
            </a:r>
            <a:r>
              <a:rPr lang="en-US" sz="1600" i="1" dirty="0" err="1" smtClean="0"/>
              <a:t>ownedMember</a:t>
            </a:r>
            <a:endParaRPr lang="en-US" sz="1600" dirty="0" smtClean="0"/>
          </a:p>
          <a:p>
            <a:pPr algn="ctr"/>
            <a:r>
              <a:rPr lang="en-US" sz="1600" dirty="0" smtClean="0"/>
              <a:t>to </a:t>
            </a:r>
            <a:r>
              <a:rPr lang="en-US" sz="1600" i="1" dirty="0" err="1" smtClean="0"/>
              <a:t>packagedElement</a:t>
            </a:r>
            <a:endParaRPr lang="en-US" sz="16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7476138" y="67179"/>
            <a:ext cx="1626890" cy="300291"/>
            <a:chOff x="6918512" y="1595248"/>
            <a:chExt cx="1626890" cy="300291"/>
          </a:xfrm>
        </p:grpSpPr>
        <p:sp>
          <p:nvSpPr>
            <p:cNvPr id="11" name="Rounded Rectangle 10"/>
            <p:cNvSpPr/>
            <p:nvPr/>
          </p:nvSpPr>
          <p:spPr>
            <a:xfrm>
              <a:off x="6918512" y="1595248"/>
              <a:ext cx="447622" cy="286764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508291" y="1604266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097780" y="1599757"/>
              <a:ext cx="447622" cy="295782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1" idx="3"/>
              <a:endCxn id="12" idx="1"/>
            </p:cNvCxnSpPr>
            <p:nvPr/>
          </p:nvCxnSpPr>
          <p:spPr>
            <a:xfrm>
              <a:off x="7366134" y="1738630"/>
              <a:ext cx="142157" cy="901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3"/>
              <a:endCxn id="13" idx="1"/>
            </p:cNvCxnSpPr>
            <p:nvPr/>
          </p:nvCxnSpPr>
          <p:spPr>
            <a:xfrm>
              <a:off x="7955913" y="1747648"/>
              <a:ext cx="141867" cy="158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Validate</a:t>
            </a:r>
            <a:r>
              <a:rPr lang="en-US" dirty="0" smtClean="0"/>
              <a:t> phase checks model fit for code-gen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4" name="Content Placeholder 13" descr="Phase-Validate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809" r="-2809"/>
          <a:stretch>
            <a:fillRect/>
          </a:stretch>
        </p:blipFill>
        <p:spPr>
          <a:xfrm>
            <a:off x="457200" y="1085205"/>
            <a:ext cx="8229600" cy="5127780"/>
          </a:xfrm>
        </p:spPr>
      </p:pic>
      <p:sp>
        <p:nvSpPr>
          <p:cNvPr id="15" name="Rounded Rectangle 14"/>
          <p:cNvSpPr/>
          <p:nvPr/>
        </p:nvSpPr>
        <p:spPr>
          <a:xfrm>
            <a:off x="768226" y="4607923"/>
            <a:ext cx="4267200" cy="15612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68226" y="4951625"/>
            <a:ext cx="4267200" cy="1479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68226" y="5178038"/>
            <a:ext cx="4267200" cy="14641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6998416" y="2861851"/>
            <a:ext cx="1969525" cy="868323"/>
          </a:xfrm>
          <a:prstGeom prst="wedgeRoundRectCallout">
            <a:avLst>
              <a:gd name="adj1" fmla="val 7810"/>
              <a:gd name="adj2" fmla="val 206637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smtClean="0"/>
              <a:t>Java annotation for</a:t>
            </a:r>
          </a:p>
          <a:p>
            <a:pPr algn="ctr"/>
            <a:r>
              <a:rPr lang="en-US" sz="1600" dirty="0" smtClean="0"/>
              <a:t>discoverable validate</a:t>
            </a:r>
          </a:p>
          <a:p>
            <a:pPr algn="ctr"/>
            <a:r>
              <a:rPr lang="en-US" sz="1600" dirty="0" smtClean="0"/>
              <a:t>methods.</a:t>
            </a:r>
            <a:endParaRPr lang="en-US" sz="16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187379" y="1611616"/>
            <a:ext cx="1636584" cy="1413153"/>
          </a:xfrm>
          <a:prstGeom prst="wedgeRoundRectCallout">
            <a:avLst>
              <a:gd name="adj1" fmla="val -6271"/>
              <a:gd name="adj2" fmla="val 123804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smtClean="0"/>
              <a:t>Check methods</a:t>
            </a:r>
          </a:p>
          <a:p>
            <a:pPr algn="ctr"/>
            <a:r>
              <a:rPr lang="en-US" sz="1600" dirty="0" smtClean="0"/>
              <a:t>to validate that</a:t>
            </a:r>
          </a:p>
          <a:p>
            <a:pPr algn="ctr"/>
            <a:r>
              <a:rPr lang="en-US" sz="1600" dirty="0" smtClean="0"/>
              <a:t>UML model is</a:t>
            </a:r>
          </a:p>
          <a:p>
            <a:pPr algn="ctr"/>
            <a:r>
              <a:rPr lang="en-US" sz="1600" dirty="0" smtClean="0"/>
              <a:t>OK for</a:t>
            </a:r>
          </a:p>
          <a:p>
            <a:pPr algn="ctr"/>
            <a:r>
              <a:rPr lang="en-US" sz="1600" dirty="0" smtClean="0"/>
              <a:t>producing code.</a:t>
            </a:r>
            <a:endParaRPr lang="en-US" sz="16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6998416" y="1611616"/>
            <a:ext cx="1889494" cy="1140738"/>
          </a:xfrm>
          <a:prstGeom prst="wedgeRoundRectCallout">
            <a:avLst>
              <a:gd name="adj1" fmla="val -99831"/>
              <a:gd name="adj2" fmla="val -63105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err="1" smtClean="0"/>
              <a:t>Validator</a:t>
            </a:r>
            <a:r>
              <a:rPr lang="en-US" sz="1600" dirty="0" smtClean="0"/>
              <a:t> interface</a:t>
            </a:r>
          </a:p>
          <a:p>
            <a:pPr algn="ctr"/>
            <a:r>
              <a:rPr lang="en-US" sz="1600" dirty="0" smtClean="0"/>
              <a:t>Defines </a:t>
            </a:r>
            <a:r>
              <a:rPr lang="en-US" sz="1600" i="1" dirty="0" smtClean="0"/>
              <a:t>validate</a:t>
            </a:r>
            <a:endParaRPr lang="en-US" sz="1600" dirty="0" smtClean="0"/>
          </a:p>
          <a:p>
            <a:pPr algn="ctr"/>
            <a:r>
              <a:rPr lang="en-US" sz="1600" dirty="0" smtClean="0"/>
              <a:t>methods for model</a:t>
            </a:r>
          </a:p>
          <a:p>
            <a:pPr algn="ctr"/>
            <a:r>
              <a:rPr lang="en-US" sz="1600" dirty="0" smtClean="0"/>
              <a:t>and generic doc. 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7476138" y="63707"/>
            <a:ext cx="1626890" cy="300291"/>
            <a:chOff x="6918512" y="1595248"/>
            <a:chExt cx="1626890" cy="300291"/>
          </a:xfrm>
        </p:grpSpPr>
        <p:sp>
          <p:nvSpPr>
            <p:cNvPr id="21" name="Rounded Rectangle 20"/>
            <p:cNvSpPr/>
            <p:nvPr/>
          </p:nvSpPr>
          <p:spPr>
            <a:xfrm>
              <a:off x="6918512" y="1595248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508291" y="1604266"/>
              <a:ext cx="447622" cy="286764"/>
            </a:xfrm>
            <a:prstGeom prst="roundRect">
              <a:avLst/>
            </a:prstGeom>
            <a:solidFill>
              <a:srgbClr val="C32D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V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8097780" y="1599757"/>
              <a:ext cx="447622" cy="295782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W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1" idx="3"/>
              <a:endCxn id="22" idx="1"/>
            </p:cNvCxnSpPr>
            <p:nvPr/>
          </p:nvCxnSpPr>
          <p:spPr>
            <a:xfrm>
              <a:off x="7366134" y="1738630"/>
              <a:ext cx="142157" cy="901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2" idx="3"/>
              <a:endCxn id="23" idx="1"/>
            </p:cNvCxnSpPr>
            <p:nvPr/>
          </p:nvCxnSpPr>
          <p:spPr>
            <a:xfrm>
              <a:off x="7955913" y="1747648"/>
              <a:ext cx="141867" cy="158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Write</a:t>
            </a:r>
            <a:r>
              <a:rPr lang="en-US" dirty="0" smtClean="0"/>
              <a:t> phase generates code using templates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3" name="Content Placeholder 12" descr="Phase-Write-Simplified.pn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t="-394" b="-394"/>
          <a:stretch>
            <a:fillRect/>
          </a:stretch>
        </p:blipFill>
        <p:spPr>
          <a:xfrm>
            <a:off x="460248" y="1248325"/>
            <a:ext cx="8229600" cy="4937760"/>
          </a:xfrm>
        </p:spPr>
      </p:pic>
      <p:sp>
        <p:nvSpPr>
          <p:cNvPr id="14" name="Rounded Rectangle 13"/>
          <p:cNvSpPr/>
          <p:nvPr/>
        </p:nvSpPr>
        <p:spPr>
          <a:xfrm>
            <a:off x="606822" y="2895243"/>
            <a:ext cx="2649685" cy="24353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06822" y="3264266"/>
            <a:ext cx="2649685" cy="2426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14851" y="4997754"/>
            <a:ext cx="3420357" cy="14611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92655" y="993579"/>
            <a:ext cx="1830913" cy="868323"/>
          </a:xfrm>
          <a:prstGeom prst="wedgeRoundRectCallout">
            <a:avLst>
              <a:gd name="adj1" fmla="val 42977"/>
              <a:gd name="adj2" fmla="val 74771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err="1" smtClean="0"/>
              <a:t>Autocoder</a:t>
            </a:r>
            <a:r>
              <a:rPr lang="en-US" sz="1600" dirty="0" smtClean="0"/>
              <a:t> invokes</a:t>
            </a:r>
          </a:p>
          <a:p>
            <a:pPr algn="ctr"/>
            <a:r>
              <a:rPr lang="en-US" sz="1600" dirty="0" smtClean="0"/>
              <a:t>generators via</a:t>
            </a:r>
          </a:p>
          <a:p>
            <a:pPr algn="ctr"/>
            <a:r>
              <a:rPr lang="en-US" sz="1600" i="1" dirty="0" smtClean="0"/>
              <a:t>generate </a:t>
            </a:r>
            <a:r>
              <a:rPr lang="en-US" sz="1600" dirty="0" smtClean="0"/>
              <a:t>methods.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4720396" y="2802037"/>
            <a:ext cx="1683452" cy="49717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691266" y="1660251"/>
            <a:ext cx="3825755" cy="1677726"/>
          </a:xfrm>
          <a:prstGeom prst="roundRect">
            <a:avLst>
              <a:gd name="adj" fmla="val 7561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600" dirty="0" smtClean="0">
                <a:solidFill>
                  <a:schemeClr val="accent3"/>
                </a:solidFill>
              </a:rPr>
              <a:t>Walkers + Visitors</a:t>
            </a:r>
          </a:p>
          <a:p>
            <a:r>
              <a:rPr lang="en-US" sz="1600" dirty="0" smtClean="0">
                <a:solidFill>
                  <a:schemeClr val="accent3"/>
                </a:solidFill>
              </a:rPr>
              <a:t>for Model query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78525" y="993579"/>
            <a:ext cx="1793448" cy="868323"/>
          </a:xfrm>
          <a:prstGeom prst="wedgeRoundRectCallout">
            <a:avLst>
              <a:gd name="adj1" fmla="val -57461"/>
              <a:gd name="adj2" fmla="val 34636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smtClean="0"/>
              <a:t>Java annotation</a:t>
            </a:r>
          </a:p>
          <a:p>
            <a:pPr algn="ctr"/>
            <a:r>
              <a:rPr lang="en-US" sz="1600" dirty="0" smtClean="0"/>
              <a:t>for (discoverable)</a:t>
            </a:r>
          </a:p>
          <a:p>
            <a:pPr algn="ctr"/>
            <a:r>
              <a:rPr lang="en-US" sz="1600" dirty="0" smtClean="0"/>
              <a:t>Generator classes.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4691266" y="3466138"/>
            <a:ext cx="3825755" cy="1677726"/>
          </a:xfrm>
          <a:prstGeom prst="roundRect">
            <a:avLst>
              <a:gd name="adj" fmla="val 7561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accent3"/>
                </a:solidFill>
              </a:rPr>
              <a:t>Model query</a:t>
            </a:r>
          </a:p>
          <a:p>
            <a:r>
              <a:rPr lang="en-US" sz="1600" dirty="0" smtClean="0">
                <a:solidFill>
                  <a:schemeClr val="accent3"/>
                </a:solidFill>
              </a:rPr>
              <a:t>support classes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814851" y="5382377"/>
            <a:ext cx="3041932" cy="868323"/>
          </a:xfrm>
          <a:prstGeom prst="wedgeRoundRectCallout">
            <a:avLst>
              <a:gd name="adj1" fmla="val -461"/>
              <a:gd name="adj2" fmla="val -74048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0" rtlCol="0" anchor="ctr">
            <a:spAutoFit/>
          </a:bodyPr>
          <a:lstStyle/>
          <a:p>
            <a:pPr algn="ctr"/>
            <a:r>
              <a:rPr lang="en-US" sz="1600" dirty="0" smtClean="0"/>
              <a:t>Base class takes care of setting up</a:t>
            </a:r>
          </a:p>
          <a:p>
            <a:pPr algn="ctr"/>
            <a:r>
              <a:rPr lang="en-US" sz="1600" dirty="0" smtClean="0"/>
              <a:t>and invoking the Velocity Engine;</a:t>
            </a:r>
          </a:p>
          <a:p>
            <a:pPr algn="ctr"/>
            <a:r>
              <a:rPr lang="en-US" sz="1600" dirty="0" smtClean="0"/>
              <a:t>other writers are possible</a:t>
            </a:r>
            <a:endParaRPr lang="en-US" sz="16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77562" y="63707"/>
            <a:ext cx="1626890" cy="300291"/>
            <a:chOff x="6918512" y="1595248"/>
            <a:chExt cx="1626890" cy="300291"/>
          </a:xfrm>
        </p:grpSpPr>
        <p:sp>
          <p:nvSpPr>
            <p:cNvPr id="22" name="Rounded Rectangle 21"/>
            <p:cNvSpPr/>
            <p:nvPr/>
          </p:nvSpPr>
          <p:spPr>
            <a:xfrm>
              <a:off x="6918512" y="1595248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508291" y="1604266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097780" y="1599757"/>
              <a:ext cx="447622" cy="295782"/>
            </a:xfrm>
            <a:prstGeom prst="roundRect">
              <a:avLst/>
            </a:prstGeom>
            <a:solidFill>
              <a:srgbClr val="C32D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W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22" idx="3"/>
              <a:endCxn id="23" idx="1"/>
            </p:cNvCxnSpPr>
            <p:nvPr/>
          </p:nvCxnSpPr>
          <p:spPr>
            <a:xfrm>
              <a:off x="7366134" y="1738630"/>
              <a:ext cx="142157" cy="901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3"/>
              <a:endCxn id="24" idx="1"/>
            </p:cNvCxnSpPr>
            <p:nvPr/>
          </p:nvCxnSpPr>
          <p:spPr>
            <a:xfrm>
              <a:off x="7955913" y="1747648"/>
              <a:ext cx="141867" cy="158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0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 and Writer design pattern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11/13/09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2009 Shang-Wen Cheng @ JPL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8" name="Content Placeholder 17" descr="GeneratorPattern.pn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r="1193"/>
          <a:stretch>
            <a:fillRect/>
          </a:stretch>
        </p:blipFill>
        <p:spPr>
          <a:xfrm>
            <a:off x="1788601" y="1064235"/>
            <a:ext cx="7112916" cy="5168981"/>
          </a:xfr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44378" y="4037278"/>
            <a:ext cx="3940238" cy="218673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>
            <a:normAutofit fontScale="77500" lnSpcReduction="20000"/>
          </a:bodyPr>
          <a:lstStyle/>
          <a:p>
            <a:pPr marL="285750" marR="0" lvl="0" indent="-274638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+mj-lt"/>
              <a:buAutoNum type="arabicPeriod"/>
              <a:tabLst/>
              <a:defRPr/>
            </a:pPr>
            <a:r>
              <a:rPr lang="en-US" sz="2600" dirty="0" smtClean="0"/>
              <a:t>Define Velocity template modules</a:t>
            </a:r>
          </a:p>
          <a:p>
            <a:pPr marL="569913" lvl="1" indent="-273050">
              <a:spcBef>
                <a:spcPts val="3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600" dirty="0" smtClean="0"/>
              <a:t>Macros aide modularity</a:t>
            </a:r>
          </a:p>
          <a:p>
            <a:pPr marL="285750" marR="0" lvl="0" indent="-274638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+mj-lt"/>
              <a:buAutoNum type="arabicPeriod"/>
              <a:tabLst/>
              <a:defRPr/>
            </a:pPr>
            <a:r>
              <a:rPr lang="en-US" sz="2600" dirty="0" smtClean="0"/>
              <a:t>Implement 3/+1 classes</a:t>
            </a:r>
          </a:p>
          <a:p>
            <a:pPr marL="569913" lvl="1" indent="-273050">
              <a:spcBef>
                <a:spcPts val="300"/>
              </a:spcBef>
              <a:buClr>
                <a:schemeClr val="accent2"/>
              </a:buClr>
              <a:buSzPct val="76000"/>
              <a:buFont typeface="+mj-lt"/>
              <a:buAutoNum type="alphaLcParenR"/>
            </a:pPr>
            <a:r>
              <a:rPr lang="en-US" sz="2600" dirty="0" smtClean="0"/>
              <a:t>Generator; annotate it</a:t>
            </a:r>
          </a:p>
          <a:p>
            <a:pPr marL="569913" lvl="1" indent="-273050">
              <a:spcBef>
                <a:spcPts val="300"/>
              </a:spcBef>
              <a:buClr>
                <a:schemeClr val="accent2"/>
              </a:buClr>
              <a:buSzPct val="76000"/>
              <a:buFont typeface="+mj-lt"/>
              <a:buAutoNum type="alphaLcParenR"/>
            </a:pPr>
            <a:r>
              <a:rPr lang="en-US" sz="2600" dirty="0" smtClean="0"/>
              <a:t>Writer; choose/add queries</a:t>
            </a:r>
          </a:p>
          <a:p>
            <a:pPr marL="569913" lvl="1" indent="-273050">
              <a:spcBef>
                <a:spcPts val="300"/>
              </a:spcBef>
              <a:buClr>
                <a:schemeClr val="accent2"/>
              </a:buClr>
              <a:buSzPct val="76000"/>
              <a:buFont typeface="+mj-lt"/>
              <a:buAutoNum type="alphaLcParenR"/>
            </a:pPr>
            <a:r>
              <a:rPr lang="en-US" sz="2600" dirty="0" smtClean="0"/>
              <a:t>Name </a:t>
            </a:r>
            <a:r>
              <a:rPr lang="en-US" sz="2600" dirty="0" err="1" smtClean="0"/>
              <a:t>Mapper</a:t>
            </a:r>
            <a:r>
              <a:rPr lang="en-US" sz="2600" dirty="0" smtClean="0"/>
              <a:t> for language</a:t>
            </a:r>
          </a:p>
          <a:p>
            <a:pPr marL="2857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76000"/>
              <a:buFont typeface="+mj-lt"/>
              <a:buAutoNum type="arabicPeriod"/>
            </a:pPr>
            <a:r>
              <a:rPr lang="en-US" sz="2600" dirty="0" smtClean="0"/>
              <a:t>Iterate until desired output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290418" y="3294417"/>
            <a:ext cx="1249595" cy="957037"/>
          </a:xfrm>
          <a:prstGeom prst="roundRect">
            <a:avLst>
              <a:gd name="adj" fmla="val 7561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tlCol="0" anchor="t"/>
          <a:lstStyle/>
          <a:p>
            <a:r>
              <a:rPr lang="en-US" sz="1600" dirty="0" smtClean="0">
                <a:solidFill>
                  <a:schemeClr val="accent3"/>
                </a:solidFill>
              </a:rPr>
              <a:t>2a.)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25997" y="5074733"/>
            <a:ext cx="1531261" cy="957037"/>
          </a:xfrm>
          <a:prstGeom prst="roundRect">
            <a:avLst>
              <a:gd name="adj" fmla="val 7561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tlCol="0" anchor="t"/>
          <a:lstStyle/>
          <a:p>
            <a:r>
              <a:rPr lang="en-US" sz="1600" dirty="0" smtClean="0">
                <a:solidFill>
                  <a:schemeClr val="accent3"/>
                </a:solidFill>
              </a:rPr>
              <a:t>2c.)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23511" y="2779090"/>
            <a:ext cx="1337402" cy="957037"/>
          </a:xfrm>
          <a:prstGeom prst="roundRect">
            <a:avLst>
              <a:gd name="adj" fmla="val 7561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tlCol="0" anchor="t"/>
          <a:lstStyle/>
          <a:p>
            <a:r>
              <a:rPr lang="en-US" sz="1600" dirty="0" smtClean="0">
                <a:solidFill>
                  <a:schemeClr val="accent3"/>
                </a:solidFill>
              </a:rPr>
              <a:t>1.)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901939" y="3423250"/>
            <a:ext cx="4325250" cy="2608520"/>
          </a:xfrm>
          <a:custGeom>
            <a:avLst/>
            <a:gdLst>
              <a:gd name="connsiteX0" fmla="*/ 0 w 1890251"/>
              <a:gd name="connsiteY0" fmla="*/ 72362 h 957037"/>
              <a:gd name="connsiteX1" fmla="*/ 72362 w 1890251"/>
              <a:gd name="connsiteY1" fmla="*/ 0 h 957037"/>
              <a:gd name="connsiteX2" fmla="*/ 1817889 w 1890251"/>
              <a:gd name="connsiteY2" fmla="*/ 0 h 957037"/>
              <a:gd name="connsiteX3" fmla="*/ 1890251 w 1890251"/>
              <a:gd name="connsiteY3" fmla="*/ 72362 h 957037"/>
              <a:gd name="connsiteX4" fmla="*/ 1890251 w 1890251"/>
              <a:gd name="connsiteY4" fmla="*/ 884675 h 957037"/>
              <a:gd name="connsiteX5" fmla="*/ 1817889 w 1890251"/>
              <a:gd name="connsiteY5" fmla="*/ 957037 h 957037"/>
              <a:gd name="connsiteX6" fmla="*/ 72362 w 1890251"/>
              <a:gd name="connsiteY6" fmla="*/ 957037 h 957037"/>
              <a:gd name="connsiteX7" fmla="*/ 0 w 1890251"/>
              <a:gd name="connsiteY7" fmla="*/ 884675 h 957037"/>
              <a:gd name="connsiteX8" fmla="*/ 0 w 1890251"/>
              <a:gd name="connsiteY8" fmla="*/ 72362 h 957037"/>
              <a:gd name="connsiteX0" fmla="*/ 0 w 1890251"/>
              <a:gd name="connsiteY0" fmla="*/ 72362 h 957037"/>
              <a:gd name="connsiteX1" fmla="*/ 72362 w 1890251"/>
              <a:gd name="connsiteY1" fmla="*/ 0 h 957037"/>
              <a:gd name="connsiteX2" fmla="*/ 1817889 w 1890251"/>
              <a:gd name="connsiteY2" fmla="*/ 0 h 957037"/>
              <a:gd name="connsiteX3" fmla="*/ 1890251 w 1890251"/>
              <a:gd name="connsiteY3" fmla="*/ 72362 h 957037"/>
              <a:gd name="connsiteX4" fmla="*/ 1884302 w 1890251"/>
              <a:gd name="connsiteY4" fmla="*/ 271792 h 957037"/>
              <a:gd name="connsiteX5" fmla="*/ 1890251 w 1890251"/>
              <a:gd name="connsiteY5" fmla="*/ 884675 h 957037"/>
              <a:gd name="connsiteX6" fmla="*/ 1817889 w 1890251"/>
              <a:gd name="connsiteY6" fmla="*/ 957037 h 957037"/>
              <a:gd name="connsiteX7" fmla="*/ 72362 w 1890251"/>
              <a:gd name="connsiteY7" fmla="*/ 957037 h 957037"/>
              <a:gd name="connsiteX8" fmla="*/ 0 w 1890251"/>
              <a:gd name="connsiteY8" fmla="*/ 884675 h 957037"/>
              <a:gd name="connsiteX9" fmla="*/ 0 w 1890251"/>
              <a:gd name="connsiteY9" fmla="*/ 72362 h 957037"/>
              <a:gd name="connsiteX0" fmla="*/ 0 w 1890251"/>
              <a:gd name="connsiteY0" fmla="*/ 85840 h 970515"/>
              <a:gd name="connsiteX1" fmla="*/ 72362 w 1890251"/>
              <a:gd name="connsiteY1" fmla="*/ 13478 h 970515"/>
              <a:gd name="connsiteX2" fmla="*/ 1574673 w 1890251"/>
              <a:gd name="connsiteY2" fmla="*/ 0 h 970515"/>
              <a:gd name="connsiteX3" fmla="*/ 1817889 w 1890251"/>
              <a:gd name="connsiteY3" fmla="*/ 13478 h 970515"/>
              <a:gd name="connsiteX4" fmla="*/ 1890251 w 1890251"/>
              <a:gd name="connsiteY4" fmla="*/ 85840 h 970515"/>
              <a:gd name="connsiteX5" fmla="*/ 1884302 w 1890251"/>
              <a:gd name="connsiteY5" fmla="*/ 285270 h 970515"/>
              <a:gd name="connsiteX6" fmla="*/ 1890251 w 1890251"/>
              <a:gd name="connsiteY6" fmla="*/ 898153 h 970515"/>
              <a:gd name="connsiteX7" fmla="*/ 1817889 w 1890251"/>
              <a:gd name="connsiteY7" fmla="*/ 970515 h 970515"/>
              <a:gd name="connsiteX8" fmla="*/ 72362 w 1890251"/>
              <a:gd name="connsiteY8" fmla="*/ 970515 h 970515"/>
              <a:gd name="connsiteX9" fmla="*/ 0 w 1890251"/>
              <a:gd name="connsiteY9" fmla="*/ 898153 h 970515"/>
              <a:gd name="connsiteX10" fmla="*/ 0 w 1890251"/>
              <a:gd name="connsiteY10" fmla="*/ 85840 h 970515"/>
              <a:gd name="connsiteX0" fmla="*/ 0 w 4178533"/>
              <a:gd name="connsiteY0" fmla="*/ 1719571 h 2604246"/>
              <a:gd name="connsiteX1" fmla="*/ 72362 w 4178533"/>
              <a:gd name="connsiteY1" fmla="*/ 1647209 h 2604246"/>
              <a:gd name="connsiteX2" fmla="*/ 1574673 w 4178533"/>
              <a:gd name="connsiteY2" fmla="*/ 1633731 h 2604246"/>
              <a:gd name="connsiteX3" fmla="*/ 4138569 w 4178533"/>
              <a:gd name="connsiteY3" fmla="*/ 0 h 2604246"/>
              <a:gd name="connsiteX4" fmla="*/ 1890251 w 4178533"/>
              <a:gd name="connsiteY4" fmla="*/ 1719571 h 2604246"/>
              <a:gd name="connsiteX5" fmla="*/ 1884302 w 4178533"/>
              <a:gd name="connsiteY5" fmla="*/ 1919001 h 2604246"/>
              <a:gd name="connsiteX6" fmla="*/ 1890251 w 4178533"/>
              <a:gd name="connsiteY6" fmla="*/ 2531884 h 2604246"/>
              <a:gd name="connsiteX7" fmla="*/ 1817889 w 4178533"/>
              <a:gd name="connsiteY7" fmla="*/ 2604246 h 2604246"/>
              <a:gd name="connsiteX8" fmla="*/ 72362 w 4178533"/>
              <a:gd name="connsiteY8" fmla="*/ 2604246 h 2604246"/>
              <a:gd name="connsiteX9" fmla="*/ 0 w 4178533"/>
              <a:gd name="connsiteY9" fmla="*/ 2531884 h 2604246"/>
              <a:gd name="connsiteX10" fmla="*/ 0 w 4178533"/>
              <a:gd name="connsiteY10" fmla="*/ 1719571 h 2604246"/>
              <a:gd name="connsiteX0" fmla="*/ 0 w 4178533"/>
              <a:gd name="connsiteY0" fmla="*/ 1719571 h 2604246"/>
              <a:gd name="connsiteX1" fmla="*/ 72362 w 4178533"/>
              <a:gd name="connsiteY1" fmla="*/ 1647209 h 2604246"/>
              <a:gd name="connsiteX2" fmla="*/ 1574673 w 4178533"/>
              <a:gd name="connsiteY2" fmla="*/ 1633731 h 2604246"/>
              <a:gd name="connsiteX3" fmla="*/ 4138569 w 4178533"/>
              <a:gd name="connsiteY3" fmla="*/ 0 h 2604246"/>
              <a:gd name="connsiteX4" fmla="*/ 4140157 w 4178533"/>
              <a:gd name="connsiteY4" fmla="*/ 206121 h 2604246"/>
              <a:gd name="connsiteX5" fmla="*/ 1884302 w 4178533"/>
              <a:gd name="connsiteY5" fmla="*/ 1919001 h 2604246"/>
              <a:gd name="connsiteX6" fmla="*/ 1890251 w 4178533"/>
              <a:gd name="connsiteY6" fmla="*/ 2531884 h 2604246"/>
              <a:gd name="connsiteX7" fmla="*/ 1817889 w 4178533"/>
              <a:gd name="connsiteY7" fmla="*/ 2604246 h 2604246"/>
              <a:gd name="connsiteX8" fmla="*/ 72362 w 4178533"/>
              <a:gd name="connsiteY8" fmla="*/ 2604246 h 2604246"/>
              <a:gd name="connsiteX9" fmla="*/ 0 w 4178533"/>
              <a:gd name="connsiteY9" fmla="*/ 2531884 h 2604246"/>
              <a:gd name="connsiteX10" fmla="*/ 0 w 4178533"/>
              <a:gd name="connsiteY10" fmla="*/ 1719571 h 2604246"/>
              <a:gd name="connsiteX0" fmla="*/ 0 w 4178533"/>
              <a:gd name="connsiteY0" fmla="*/ 1719571 h 2604246"/>
              <a:gd name="connsiteX1" fmla="*/ 72362 w 4178533"/>
              <a:gd name="connsiteY1" fmla="*/ 1647209 h 2604246"/>
              <a:gd name="connsiteX2" fmla="*/ 1574673 w 4178533"/>
              <a:gd name="connsiteY2" fmla="*/ 1633731 h 2604246"/>
              <a:gd name="connsiteX3" fmla="*/ 4138569 w 4178533"/>
              <a:gd name="connsiteY3" fmla="*/ 0 h 2604246"/>
              <a:gd name="connsiteX4" fmla="*/ 4140157 w 4178533"/>
              <a:gd name="connsiteY4" fmla="*/ 206121 h 2604246"/>
              <a:gd name="connsiteX5" fmla="*/ 1884303 w 4178533"/>
              <a:gd name="connsiteY5" fmla="*/ 1688944 h 2604246"/>
              <a:gd name="connsiteX6" fmla="*/ 1890251 w 4178533"/>
              <a:gd name="connsiteY6" fmla="*/ 2531884 h 2604246"/>
              <a:gd name="connsiteX7" fmla="*/ 1817889 w 4178533"/>
              <a:gd name="connsiteY7" fmla="*/ 2604246 h 2604246"/>
              <a:gd name="connsiteX8" fmla="*/ 72362 w 4178533"/>
              <a:gd name="connsiteY8" fmla="*/ 2604246 h 2604246"/>
              <a:gd name="connsiteX9" fmla="*/ 0 w 4178533"/>
              <a:gd name="connsiteY9" fmla="*/ 2531884 h 2604246"/>
              <a:gd name="connsiteX10" fmla="*/ 0 w 4178533"/>
              <a:gd name="connsiteY10" fmla="*/ 1719571 h 2604246"/>
              <a:gd name="connsiteX0" fmla="*/ 0 w 4178533"/>
              <a:gd name="connsiteY0" fmla="*/ 1719571 h 2604246"/>
              <a:gd name="connsiteX1" fmla="*/ 72362 w 4178533"/>
              <a:gd name="connsiteY1" fmla="*/ 1647209 h 2604246"/>
              <a:gd name="connsiteX2" fmla="*/ 1574673 w 4178533"/>
              <a:gd name="connsiteY2" fmla="*/ 1633731 h 2604246"/>
              <a:gd name="connsiteX3" fmla="*/ 4138569 w 4178533"/>
              <a:gd name="connsiteY3" fmla="*/ 0 h 2604246"/>
              <a:gd name="connsiteX4" fmla="*/ 4140157 w 4178533"/>
              <a:gd name="connsiteY4" fmla="*/ 206121 h 2604246"/>
              <a:gd name="connsiteX5" fmla="*/ 1884303 w 4178533"/>
              <a:gd name="connsiteY5" fmla="*/ 1841345 h 2604246"/>
              <a:gd name="connsiteX6" fmla="*/ 1890251 w 4178533"/>
              <a:gd name="connsiteY6" fmla="*/ 2531884 h 2604246"/>
              <a:gd name="connsiteX7" fmla="*/ 1817889 w 4178533"/>
              <a:gd name="connsiteY7" fmla="*/ 2604246 h 2604246"/>
              <a:gd name="connsiteX8" fmla="*/ 72362 w 4178533"/>
              <a:gd name="connsiteY8" fmla="*/ 2604246 h 2604246"/>
              <a:gd name="connsiteX9" fmla="*/ 0 w 4178533"/>
              <a:gd name="connsiteY9" fmla="*/ 2531884 h 2604246"/>
              <a:gd name="connsiteX10" fmla="*/ 0 w 4178533"/>
              <a:gd name="connsiteY10" fmla="*/ 1719571 h 2604246"/>
              <a:gd name="connsiteX0" fmla="*/ 0 w 4178533"/>
              <a:gd name="connsiteY0" fmla="*/ 1719571 h 2604246"/>
              <a:gd name="connsiteX1" fmla="*/ 72362 w 4178533"/>
              <a:gd name="connsiteY1" fmla="*/ 1647209 h 2604246"/>
              <a:gd name="connsiteX2" fmla="*/ 1748851 w 4178533"/>
              <a:gd name="connsiteY2" fmla="*/ 1633731 h 2604246"/>
              <a:gd name="connsiteX3" fmla="*/ 4138569 w 4178533"/>
              <a:gd name="connsiteY3" fmla="*/ 0 h 2604246"/>
              <a:gd name="connsiteX4" fmla="*/ 4140157 w 4178533"/>
              <a:gd name="connsiteY4" fmla="*/ 206121 h 2604246"/>
              <a:gd name="connsiteX5" fmla="*/ 1884303 w 4178533"/>
              <a:gd name="connsiteY5" fmla="*/ 1841345 h 2604246"/>
              <a:gd name="connsiteX6" fmla="*/ 1890251 w 4178533"/>
              <a:gd name="connsiteY6" fmla="*/ 2531884 h 2604246"/>
              <a:gd name="connsiteX7" fmla="*/ 1817889 w 4178533"/>
              <a:gd name="connsiteY7" fmla="*/ 2604246 h 2604246"/>
              <a:gd name="connsiteX8" fmla="*/ 72362 w 4178533"/>
              <a:gd name="connsiteY8" fmla="*/ 2604246 h 2604246"/>
              <a:gd name="connsiteX9" fmla="*/ 0 w 4178533"/>
              <a:gd name="connsiteY9" fmla="*/ 2531884 h 2604246"/>
              <a:gd name="connsiteX10" fmla="*/ 0 w 4178533"/>
              <a:gd name="connsiteY10" fmla="*/ 1719571 h 2604246"/>
              <a:gd name="connsiteX0" fmla="*/ 0 w 4729094"/>
              <a:gd name="connsiteY0" fmla="*/ 1719571 h 2604246"/>
              <a:gd name="connsiteX1" fmla="*/ 72362 w 4729094"/>
              <a:gd name="connsiteY1" fmla="*/ 1647209 h 2604246"/>
              <a:gd name="connsiteX2" fmla="*/ 1748851 w 4729094"/>
              <a:gd name="connsiteY2" fmla="*/ 1633731 h 2604246"/>
              <a:gd name="connsiteX3" fmla="*/ 4138569 w 4729094"/>
              <a:gd name="connsiteY3" fmla="*/ 0 h 2604246"/>
              <a:gd name="connsiteX4" fmla="*/ 4729094 w 4729094"/>
              <a:gd name="connsiteY4" fmla="*/ 206121 h 2604246"/>
              <a:gd name="connsiteX5" fmla="*/ 1884303 w 4729094"/>
              <a:gd name="connsiteY5" fmla="*/ 1841345 h 2604246"/>
              <a:gd name="connsiteX6" fmla="*/ 1890251 w 4729094"/>
              <a:gd name="connsiteY6" fmla="*/ 2531884 h 2604246"/>
              <a:gd name="connsiteX7" fmla="*/ 1817889 w 4729094"/>
              <a:gd name="connsiteY7" fmla="*/ 2604246 h 2604246"/>
              <a:gd name="connsiteX8" fmla="*/ 72362 w 4729094"/>
              <a:gd name="connsiteY8" fmla="*/ 2604246 h 2604246"/>
              <a:gd name="connsiteX9" fmla="*/ 0 w 4729094"/>
              <a:gd name="connsiteY9" fmla="*/ 2531884 h 2604246"/>
              <a:gd name="connsiteX10" fmla="*/ 0 w 4729094"/>
              <a:gd name="connsiteY10" fmla="*/ 1719571 h 2604246"/>
              <a:gd name="connsiteX0" fmla="*/ 0 w 4246317"/>
              <a:gd name="connsiteY0" fmla="*/ 1719571 h 2604246"/>
              <a:gd name="connsiteX1" fmla="*/ 72362 w 4246317"/>
              <a:gd name="connsiteY1" fmla="*/ 1647209 h 2604246"/>
              <a:gd name="connsiteX2" fmla="*/ 1748851 w 4246317"/>
              <a:gd name="connsiteY2" fmla="*/ 1633731 h 2604246"/>
              <a:gd name="connsiteX3" fmla="*/ 4138569 w 4246317"/>
              <a:gd name="connsiteY3" fmla="*/ 0 h 2604246"/>
              <a:gd name="connsiteX4" fmla="*/ 4246317 w 4246317"/>
              <a:gd name="connsiteY4" fmla="*/ 206121 h 2604246"/>
              <a:gd name="connsiteX5" fmla="*/ 1884303 w 4246317"/>
              <a:gd name="connsiteY5" fmla="*/ 1841345 h 2604246"/>
              <a:gd name="connsiteX6" fmla="*/ 1890251 w 4246317"/>
              <a:gd name="connsiteY6" fmla="*/ 2531884 h 2604246"/>
              <a:gd name="connsiteX7" fmla="*/ 1817889 w 4246317"/>
              <a:gd name="connsiteY7" fmla="*/ 2604246 h 2604246"/>
              <a:gd name="connsiteX8" fmla="*/ 72362 w 4246317"/>
              <a:gd name="connsiteY8" fmla="*/ 2604246 h 2604246"/>
              <a:gd name="connsiteX9" fmla="*/ 0 w 4246317"/>
              <a:gd name="connsiteY9" fmla="*/ 2531884 h 2604246"/>
              <a:gd name="connsiteX10" fmla="*/ 0 w 4246317"/>
              <a:gd name="connsiteY10" fmla="*/ 1719571 h 2604246"/>
              <a:gd name="connsiteX0" fmla="*/ 0 w 4246317"/>
              <a:gd name="connsiteY0" fmla="*/ 1719571 h 2604246"/>
              <a:gd name="connsiteX1" fmla="*/ 72362 w 4246317"/>
              <a:gd name="connsiteY1" fmla="*/ 1647209 h 2604246"/>
              <a:gd name="connsiteX2" fmla="*/ 1748851 w 4246317"/>
              <a:gd name="connsiteY2" fmla="*/ 1633731 h 2604246"/>
              <a:gd name="connsiteX3" fmla="*/ 4023564 w 4246317"/>
              <a:gd name="connsiteY3" fmla="*/ 0 h 2604246"/>
              <a:gd name="connsiteX4" fmla="*/ 4246317 w 4246317"/>
              <a:gd name="connsiteY4" fmla="*/ 206121 h 2604246"/>
              <a:gd name="connsiteX5" fmla="*/ 1884303 w 4246317"/>
              <a:gd name="connsiteY5" fmla="*/ 1841345 h 2604246"/>
              <a:gd name="connsiteX6" fmla="*/ 1890251 w 4246317"/>
              <a:gd name="connsiteY6" fmla="*/ 2531884 h 2604246"/>
              <a:gd name="connsiteX7" fmla="*/ 1817889 w 4246317"/>
              <a:gd name="connsiteY7" fmla="*/ 2604246 h 2604246"/>
              <a:gd name="connsiteX8" fmla="*/ 72362 w 4246317"/>
              <a:gd name="connsiteY8" fmla="*/ 2604246 h 2604246"/>
              <a:gd name="connsiteX9" fmla="*/ 0 w 4246317"/>
              <a:gd name="connsiteY9" fmla="*/ 2531884 h 2604246"/>
              <a:gd name="connsiteX10" fmla="*/ 0 w 4246317"/>
              <a:gd name="connsiteY10" fmla="*/ 1719571 h 2604246"/>
              <a:gd name="connsiteX0" fmla="*/ 0 w 4685822"/>
              <a:gd name="connsiteY0" fmla="*/ 1719571 h 2604246"/>
              <a:gd name="connsiteX1" fmla="*/ 72362 w 4685822"/>
              <a:gd name="connsiteY1" fmla="*/ 1647209 h 2604246"/>
              <a:gd name="connsiteX2" fmla="*/ 1748851 w 4685822"/>
              <a:gd name="connsiteY2" fmla="*/ 1633731 h 2604246"/>
              <a:gd name="connsiteX3" fmla="*/ 4023564 w 4685822"/>
              <a:gd name="connsiteY3" fmla="*/ 0 h 2604246"/>
              <a:gd name="connsiteX4" fmla="*/ 4685822 w 4685822"/>
              <a:gd name="connsiteY4" fmla="*/ 358522 h 2604246"/>
              <a:gd name="connsiteX5" fmla="*/ 1884303 w 4685822"/>
              <a:gd name="connsiteY5" fmla="*/ 1841345 h 2604246"/>
              <a:gd name="connsiteX6" fmla="*/ 1890251 w 4685822"/>
              <a:gd name="connsiteY6" fmla="*/ 2531884 h 2604246"/>
              <a:gd name="connsiteX7" fmla="*/ 1817889 w 4685822"/>
              <a:gd name="connsiteY7" fmla="*/ 2604246 h 2604246"/>
              <a:gd name="connsiteX8" fmla="*/ 72362 w 4685822"/>
              <a:gd name="connsiteY8" fmla="*/ 2604246 h 2604246"/>
              <a:gd name="connsiteX9" fmla="*/ 0 w 4685822"/>
              <a:gd name="connsiteY9" fmla="*/ 2531884 h 2604246"/>
              <a:gd name="connsiteX10" fmla="*/ 0 w 4685822"/>
              <a:gd name="connsiteY10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4023564 w 4157852"/>
              <a:gd name="connsiteY3" fmla="*/ 0 h 2604246"/>
              <a:gd name="connsiteX4" fmla="*/ 4157852 w 4157852"/>
              <a:gd name="connsiteY4" fmla="*/ 137666 h 2604246"/>
              <a:gd name="connsiteX5" fmla="*/ 1884303 w 4157852"/>
              <a:gd name="connsiteY5" fmla="*/ 1841345 h 2604246"/>
              <a:gd name="connsiteX6" fmla="*/ 1890251 w 4157852"/>
              <a:gd name="connsiteY6" fmla="*/ 2531884 h 2604246"/>
              <a:gd name="connsiteX7" fmla="*/ 1817889 w 4157852"/>
              <a:gd name="connsiteY7" fmla="*/ 2604246 h 2604246"/>
              <a:gd name="connsiteX8" fmla="*/ 72362 w 4157852"/>
              <a:gd name="connsiteY8" fmla="*/ 2604246 h 2604246"/>
              <a:gd name="connsiteX9" fmla="*/ 0 w 4157852"/>
              <a:gd name="connsiteY9" fmla="*/ 2531884 h 2604246"/>
              <a:gd name="connsiteX10" fmla="*/ 0 w 4157852"/>
              <a:gd name="connsiteY10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4023564 w 4157852"/>
              <a:gd name="connsiteY3" fmla="*/ 0 h 2604246"/>
              <a:gd name="connsiteX4" fmla="*/ 4157852 w 4157852"/>
              <a:gd name="connsiteY4" fmla="*/ 137666 h 2604246"/>
              <a:gd name="connsiteX5" fmla="*/ 3181984 w 4157852"/>
              <a:gd name="connsiteY5" fmla="*/ 823930 h 2604246"/>
              <a:gd name="connsiteX6" fmla="*/ 1884303 w 4157852"/>
              <a:gd name="connsiteY6" fmla="*/ 1841345 h 2604246"/>
              <a:gd name="connsiteX7" fmla="*/ 1890251 w 4157852"/>
              <a:gd name="connsiteY7" fmla="*/ 2531884 h 2604246"/>
              <a:gd name="connsiteX8" fmla="*/ 1817889 w 4157852"/>
              <a:gd name="connsiteY8" fmla="*/ 2604246 h 2604246"/>
              <a:gd name="connsiteX9" fmla="*/ 72362 w 4157852"/>
              <a:gd name="connsiteY9" fmla="*/ 2604246 h 2604246"/>
              <a:gd name="connsiteX10" fmla="*/ 0 w 4157852"/>
              <a:gd name="connsiteY10" fmla="*/ 2531884 h 2604246"/>
              <a:gd name="connsiteX11" fmla="*/ 0 w 4157852"/>
              <a:gd name="connsiteY11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4023564 w 4157852"/>
              <a:gd name="connsiteY3" fmla="*/ 0 h 2604246"/>
              <a:gd name="connsiteX4" fmla="*/ 4157852 w 4157852"/>
              <a:gd name="connsiteY4" fmla="*/ 137666 h 2604246"/>
              <a:gd name="connsiteX5" fmla="*/ 4066567 w 4157852"/>
              <a:gd name="connsiteY5" fmla="*/ 823930 h 2604246"/>
              <a:gd name="connsiteX6" fmla="*/ 3181984 w 4157852"/>
              <a:gd name="connsiteY6" fmla="*/ 823930 h 2604246"/>
              <a:gd name="connsiteX7" fmla="*/ 1884303 w 4157852"/>
              <a:gd name="connsiteY7" fmla="*/ 1841345 h 2604246"/>
              <a:gd name="connsiteX8" fmla="*/ 1890251 w 4157852"/>
              <a:gd name="connsiteY8" fmla="*/ 2531884 h 2604246"/>
              <a:gd name="connsiteX9" fmla="*/ 1817889 w 4157852"/>
              <a:gd name="connsiteY9" fmla="*/ 2604246 h 2604246"/>
              <a:gd name="connsiteX10" fmla="*/ 72362 w 4157852"/>
              <a:gd name="connsiteY10" fmla="*/ 2604246 h 2604246"/>
              <a:gd name="connsiteX11" fmla="*/ 0 w 4157852"/>
              <a:gd name="connsiteY11" fmla="*/ 2531884 h 2604246"/>
              <a:gd name="connsiteX12" fmla="*/ 0 w 4157852"/>
              <a:gd name="connsiteY12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4023564 w 4157852"/>
              <a:gd name="connsiteY3" fmla="*/ 0 h 2604246"/>
              <a:gd name="connsiteX4" fmla="*/ 4157852 w 4157852"/>
              <a:gd name="connsiteY4" fmla="*/ 137666 h 2604246"/>
              <a:gd name="connsiteX5" fmla="*/ 4066567 w 4157852"/>
              <a:gd name="connsiteY5" fmla="*/ 823930 h 2604246"/>
              <a:gd name="connsiteX6" fmla="*/ 3181984 w 4157852"/>
              <a:gd name="connsiteY6" fmla="*/ 823930 h 2604246"/>
              <a:gd name="connsiteX7" fmla="*/ 1884303 w 4157852"/>
              <a:gd name="connsiteY7" fmla="*/ 1841345 h 2604246"/>
              <a:gd name="connsiteX8" fmla="*/ 1890251 w 4157852"/>
              <a:gd name="connsiteY8" fmla="*/ 2531884 h 2604246"/>
              <a:gd name="connsiteX9" fmla="*/ 1817889 w 4157852"/>
              <a:gd name="connsiteY9" fmla="*/ 2604246 h 2604246"/>
              <a:gd name="connsiteX10" fmla="*/ 72362 w 4157852"/>
              <a:gd name="connsiteY10" fmla="*/ 2604246 h 2604246"/>
              <a:gd name="connsiteX11" fmla="*/ 0 w 4157852"/>
              <a:gd name="connsiteY11" fmla="*/ 2531884 h 2604246"/>
              <a:gd name="connsiteX12" fmla="*/ 0 w 4157852"/>
              <a:gd name="connsiteY12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4023564 w 4157852"/>
              <a:gd name="connsiteY3" fmla="*/ 0 h 2604246"/>
              <a:gd name="connsiteX4" fmla="*/ 4157852 w 4157852"/>
              <a:gd name="connsiteY4" fmla="*/ 137666 h 2604246"/>
              <a:gd name="connsiteX5" fmla="*/ 4113620 w 4157852"/>
              <a:gd name="connsiteY5" fmla="*/ 741109 h 2604246"/>
              <a:gd name="connsiteX6" fmla="*/ 4066567 w 4157852"/>
              <a:gd name="connsiteY6" fmla="*/ 823930 h 2604246"/>
              <a:gd name="connsiteX7" fmla="*/ 3181984 w 4157852"/>
              <a:gd name="connsiteY7" fmla="*/ 823930 h 2604246"/>
              <a:gd name="connsiteX8" fmla="*/ 1884303 w 4157852"/>
              <a:gd name="connsiteY8" fmla="*/ 1841345 h 2604246"/>
              <a:gd name="connsiteX9" fmla="*/ 1890251 w 4157852"/>
              <a:gd name="connsiteY9" fmla="*/ 2531884 h 2604246"/>
              <a:gd name="connsiteX10" fmla="*/ 1817889 w 4157852"/>
              <a:gd name="connsiteY10" fmla="*/ 2604246 h 2604246"/>
              <a:gd name="connsiteX11" fmla="*/ 72362 w 4157852"/>
              <a:gd name="connsiteY11" fmla="*/ 2604246 h 2604246"/>
              <a:gd name="connsiteX12" fmla="*/ 0 w 4157852"/>
              <a:gd name="connsiteY12" fmla="*/ 2531884 h 2604246"/>
              <a:gd name="connsiteX13" fmla="*/ 0 w 4157852"/>
              <a:gd name="connsiteY13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4023564 w 4157852"/>
              <a:gd name="connsiteY3" fmla="*/ 0 h 2604246"/>
              <a:gd name="connsiteX4" fmla="*/ 4157852 w 4157852"/>
              <a:gd name="connsiteY4" fmla="*/ 137666 h 2604246"/>
              <a:gd name="connsiteX5" fmla="*/ 4113620 w 4157852"/>
              <a:gd name="connsiteY5" fmla="*/ 741109 h 2604246"/>
              <a:gd name="connsiteX6" fmla="*/ 4066567 w 4157852"/>
              <a:gd name="connsiteY6" fmla="*/ 823930 h 2604246"/>
              <a:gd name="connsiteX7" fmla="*/ 3181984 w 4157852"/>
              <a:gd name="connsiteY7" fmla="*/ 823930 h 2604246"/>
              <a:gd name="connsiteX8" fmla="*/ 1884303 w 4157852"/>
              <a:gd name="connsiteY8" fmla="*/ 1841345 h 2604246"/>
              <a:gd name="connsiteX9" fmla="*/ 1890251 w 4157852"/>
              <a:gd name="connsiteY9" fmla="*/ 2531884 h 2604246"/>
              <a:gd name="connsiteX10" fmla="*/ 1817889 w 4157852"/>
              <a:gd name="connsiteY10" fmla="*/ 2604246 h 2604246"/>
              <a:gd name="connsiteX11" fmla="*/ 72362 w 4157852"/>
              <a:gd name="connsiteY11" fmla="*/ 2604246 h 2604246"/>
              <a:gd name="connsiteX12" fmla="*/ 0 w 4157852"/>
              <a:gd name="connsiteY12" fmla="*/ 2531884 h 2604246"/>
              <a:gd name="connsiteX13" fmla="*/ 0 w 4157852"/>
              <a:gd name="connsiteY13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4023564 w 4157852"/>
              <a:gd name="connsiteY3" fmla="*/ 0 h 2604246"/>
              <a:gd name="connsiteX4" fmla="*/ 4157852 w 4157852"/>
              <a:gd name="connsiteY4" fmla="*/ 137666 h 2604246"/>
              <a:gd name="connsiteX5" fmla="*/ 4113620 w 4157852"/>
              <a:gd name="connsiteY5" fmla="*/ 741109 h 2604246"/>
              <a:gd name="connsiteX6" fmla="*/ 4066567 w 4157852"/>
              <a:gd name="connsiteY6" fmla="*/ 823930 h 2604246"/>
              <a:gd name="connsiteX7" fmla="*/ 3181984 w 4157852"/>
              <a:gd name="connsiteY7" fmla="*/ 823930 h 2604246"/>
              <a:gd name="connsiteX8" fmla="*/ 1884303 w 4157852"/>
              <a:gd name="connsiteY8" fmla="*/ 1841345 h 2604246"/>
              <a:gd name="connsiteX9" fmla="*/ 1890251 w 4157852"/>
              <a:gd name="connsiteY9" fmla="*/ 2531884 h 2604246"/>
              <a:gd name="connsiteX10" fmla="*/ 1817889 w 4157852"/>
              <a:gd name="connsiteY10" fmla="*/ 2604246 h 2604246"/>
              <a:gd name="connsiteX11" fmla="*/ 72362 w 4157852"/>
              <a:gd name="connsiteY11" fmla="*/ 2604246 h 2604246"/>
              <a:gd name="connsiteX12" fmla="*/ 0 w 4157852"/>
              <a:gd name="connsiteY12" fmla="*/ 2531884 h 2604246"/>
              <a:gd name="connsiteX13" fmla="*/ 0 w 4157852"/>
              <a:gd name="connsiteY13" fmla="*/ 1719571 h 2604246"/>
              <a:gd name="connsiteX0" fmla="*/ 0 w 4287797"/>
              <a:gd name="connsiteY0" fmla="*/ 1719571 h 2604246"/>
              <a:gd name="connsiteX1" fmla="*/ 72362 w 4287797"/>
              <a:gd name="connsiteY1" fmla="*/ 1647209 h 2604246"/>
              <a:gd name="connsiteX2" fmla="*/ 1748851 w 4287797"/>
              <a:gd name="connsiteY2" fmla="*/ 1633731 h 2604246"/>
              <a:gd name="connsiteX3" fmla="*/ 4023564 w 4287797"/>
              <a:gd name="connsiteY3" fmla="*/ 0 h 2604246"/>
              <a:gd name="connsiteX4" fmla="*/ 4157852 w 4287797"/>
              <a:gd name="connsiteY4" fmla="*/ 137666 h 2604246"/>
              <a:gd name="connsiteX5" fmla="*/ 4287797 w 4287797"/>
              <a:gd name="connsiteY5" fmla="*/ 741109 h 2604246"/>
              <a:gd name="connsiteX6" fmla="*/ 4066567 w 4287797"/>
              <a:gd name="connsiteY6" fmla="*/ 823930 h 2604246"/>
              <a:gd name="connsiteX7" fmla="*/ 3181984 w 4287797"/>
              <a:gd name="connsiteY7" fmla="*/ 823930 h 2604246"/>
              <a:gd name="connsiteX8" fmla="*/ 1884303 w 4287797"/>
              <a:gd name="connsiteY8" fmla="*/ 1841345 h 2604246"/>
              <a:gd name="connsiteX9" fmla="*/ 1890251 w 4287797"/>
              <a:gd name="connsiteY9" fmla="*/ 2531884 h 2604246"/>
              <a:gd name="connsiteX10" fmla="*/ 1817889 w 4287797"/>
              <a:gd name="connsiteY10" fmla="*/ 2604246 h 2604246"/>
              <a:gd name="connsiteX11" fmla="*/ 72362 w 4287797"/>
              <a:gd name="connsiteY11" fmla="*/ 2604246 h 2604246"/>
              <a:gd name="connsiteX12" fmla="*/ 0 w 4287797"/>
              <a:gd name="connsiteY12" fmla="*/ 2531884 h 2604246"/>
              <a:gd name="connsiteX13" fmla="*/ 0 w 4287797"/>
              <a:gd name="connsiteY13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4023564 w 4157852"/>
              <a:gd name="connsiteY3" fmla="*/ 0 h 2604246"/>
              <a:gd name="connsiteX4" fmla="*/ 4157852 w 4157852"/>
              <a:gd name="connsiteY4" fmla="*/ 137666 h 2604246"/>
              <a:gd name="connsiteX5" fmla="*/ 4157852 w 4157852"/>
              <a:gd name="connsiteY5" fmla="*/ 741109 h 2604246"/>
              <a:gd name="connsiteX6" fmla="*/ 4066567 w 4157852"/>
              <a:gd name="connsiteY6" fmla="*/ 823930 h 2604246"/>
              <a:gd name="connsiteX7" fmla="*/ 3181984 w 4157852"/>
              <a:gd name="connsiteY7" fmla="*/ 823930 h 2604246"/>
              <a:gd name="connsiteX8" fmla="*/ 1884303 w 4157852"/>
              <a:gd name="connsiteY8" fmla="*/ 1841345 h 2604246"/>
              <a:gd name="connsiteX9" fmla="*/ 1890251 w 4157852"/>
              <a:gd name="connsiteY9" fmla="*/ 2531884 h 2604246"/>
              <a:gd name="connsiteX10" fmla="*/ 1817889 w 4157852"/>
              <a:gd name="connsiteY10" fmla="*/ 2604246 h 2604246"/>
              <a:gd name="connsiteX11" fmla="*/ 72362 w 4157852"/>
              <a:gd name="connsiteY11" fmla="*/ 2604246 h 2604246"/>
              <a:gd name="connsiteX12" fmla="*/ 0 w 4157852"/>
              <a:gd name="connsiteY12" fmla="*/ 2531884 h 2604246"/>
              <a:gd name="connsiteX13" fmla="*/ 0 w 4157852"/>
              <a:gd name="connsiteY13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3149351 w 4157852"/>
              <a:gd name="connsiteY3" fmla="*/ 612277 h 2604246"/>
              <a:gd name="connsiteX4" fmla="*/ 4023564 w 4157852"/>
              <a:gd name="connsiteY4" fmla="*/ 0 h 2604246"/>
              <a:gd name="connsiteX5" fmla="*/ 4157852 w 4157852"/>
              <a:gd name="connsiteY5" fmla="*/ 137666 h 2604246"/>
              <a:gd name="connsiteX6" fmla="*/ 4157852 w 4157852"/>
              <a:gd name="connsiteY6" fmla="*/ 741109 h 2604246"/>
              <a:gd name="connsiteX7" fmla="*/ 4066567 w 4157852"/>
              <a:gd name="connsiteY7" fmla="*/ 823930 h 2604246"/>
              <a:gd name="connsiteX8" fmla="*/ 3181984 w 4157852"/>
              <a:gd name="connsiteY8" fmla="*/ 823930 h 2604246"/>
              <a:gd name="connsiteX9" fmla="*/ 1884303 w 4157852"/>
              <a:gd name="connsiteY9" fmla="*/ 1841345 h 2604246"/>
              <a:gd name="connsiteX10" fmla="*/ 1890251 w 4157852"/>
              <a:gd name="connsiteY10" fmla="*/ 2531884 h 2604246"/>
              <a:gd name="connsiteX11" fmla="*/ 1817889 w 4157852"/>
              <a:gd name="connsiteY11" fmla="*/ 2604246 h 2604246"/>
              <a:gd name="connsiteX12" fmla="*/ 72362 w 4157852"/>
              <a:gd name="connsiteY12" fmla="*/ 2604246 h 2604246"/>
              <a:gd name="connsiteX13" fmla="*/ 0 w 4157852"/>
              <a:gd name="connsiteY13" fmla="*/ 2531884 h 2604246"/>
              <a:gd name="connsiteX14" fmla="*/ 0 w 4157852"/>
              <a:gd name="connsiteY14" fmla="*/ 1719571 h 2604246"/>
              <a:gd name="connsiteX0" fmla="*/ 0 w 4157852"/>
              <a:gd name="connsiteY0" fmla="*/ 1719571 h 2604246"/>
              <a:gd name="connsiteX1" fmla="*/ 72362 w 4157852"/>
              <a:gd name="connsiteY1" fmla="*/ 1647209 h 2604246"/>
              <a:gd name="connsiteX2" fmla="*/ 1748851 w 4157852"/>
              <a:gd name="connsiteY2" fmla="*/ 1633731 h 2604246"/>
              <a:gd name="connsiteX3" fmla="*/ 3149351 w 4157852"/>
              <a:gd name="connsiteY3" fmla="*/ 612277 h 2604246"/>
              <a:gd name="connsiteX4" fmla="*/ 3149351 w 4157852"/>
              <a:gd name="connsiteY4" fmla="*/ 133758 h 2604246"/>
              <a:gd name="connsiteX5" fmla="*/ 4023564 w 4157852"/>
              <a:gd name="connsiteY5" fmla="*/ 0 h 2604246"/>
              <a:gd name="connsiteX6" fmla="*/ 4157852 w 4157852"/>
              <a:gd name="connsiteY6" fmla="*/ 137666 h 2604246"/>
              <a:gd name="connsiteX7" fmla="*/ 4157852 w 4157852"/>
              <a:gd name="connsiteY7" fmla="*/ 741109 h 2604246"/>
              <a:gd name="connsiteX8" fmla="*/ 4066567 w 4157852"/>
              <a:gd name="connsiteY8" fmla="*/ 823930 h 2604246"/>
              <a:gd name="connsiteX9" fmla="*/ 3181984 w 4157852"/>
              <a:gd name="connsiteY9" fmla="*/ 823930 h 2604246"/>
              <a:gd name="connsiteX10" fmla="*/ 1884303 w 4157852"/>
              <a:gd name="connsiteY10" fmla="*/ 1841345 h 2604246"/>
              <a:gd name="connsiteX11" fmla="*/ 1890251 w 4157852"/>
              <a:gd name="connsiteY11" fmla="*/ 2531884 h 2604246"/>
              <a:gd name="connsiteX12" fmla="*/ 1817889 w 4157852"/>
              <a:gd name="connsiteY12" fmla="*/ 2604246 h 2604246"/>
              <a:gd name="connsiteX13" fmla="*/ 72362 w 4157852"/>
              <a:gd name="connsiteY13" fmla="*/ 2604246 h 2604246"/>
              <a:gd name="connsiteX14" fmla="*/ 0 w 4157852"/>
              <a:gd name="connsiteY14" fmla="*/ 2531884 h 2604246"/>
              <a:gd name="connsiteX15" fmla="*/ 0 w 4157852"/>
              <a:gd name="connsiteY15" fmla="*/ 1719571 h 2604246"/>
              <a:gd name="connsiteX0" fmla="*/ 0 w 4157852"/>
              <a:gd name="connsiteY0" fmla="*/ 2050202 h 2934877"/>
              <a:gd name="connsiteX1" fmla="*/ 72362 w 4157852"/>
              <a:gd name="connsiteY1" fmla="*/ 1977840 h 2934877"/>
              <a:gd name="connsiteX2" fmla="*/ 1748851 w 4157852"/>
              <a:gd name="connsiteY2" fmla="*/ 1964362 h 2934877"/>
              <a:gd name="connsiteX3" fmla="*/ 3149351 w 4157852"/>
              <a:gd name="connsiteY3" fmla="*/ 942908 h 2934877"/>
              <a:gd name="connsiteX4" fmla="*/ 3149351 w 4157852"/>
              <a:gd name="connsiteY4" fmla="*/ 464389 h 2934877"/>
              <a:gd name="connsiteX5" fmla="*/ 3317435 w 4157852"/>
              <a:gd name="connsiteY5" fmla="*/ 0 h 2934877"/>
              <a:gd name="connsiteX6" fmla="*/ 4023564 w 4157852"/>
              <a:gd name="connsiteY6" fmla="*/ 330631 h 2934877"/>
              <a:gd name="connsiteX7" fmla="*/ 4157852 w 4157852"/>
              <a:gd name="connsiteY7" fmla="*/ 468297 h 2934877"/>
              <a:gd name="connsiteX8" fmla="*/ 4157852 w 4157852"/>
              <a:gd name="connsiteY8" fmla="*/ 1071740 h 2934877"/>
              <a:gd name="connsiteX9" fmla="*/ 4066567 w 4157852"/>
              <a:gd name="connsiteY9" fmla="*/ 1154561 h 2934877"/>
              <a:gd name="connsiteX10" fmla="*/ 3181984 w 4157852"/>
              <a:gd name="connsiteY10" fmla="*/ 1154561 h 2934877"/>
              <a:gd name="connsiteX11" fmla="*/ 1884303 w 4157852"/>
              <a:gd name="connsiteY11" fmla="*/ 2171976 h 2934877"/>
              <a:gd name="connsiteX12" fmla="*/ 1890251 w 4157852"/>
              <a:gd name="connsiteY12" fmla="*/ 2862515 h 2934877"/>
              <a:gd name="connsiteX13" fmla="*/ 1817889 w 4157852"/>
              <a:gd name="connsiteY13" fmla="*/ 2934877 h 2934877"/>
              <a:gd name="connsiteX14" fmla="*/ 72362 w 4157852"/>
              <a:gd name="connsiteY14" fmla="*/ 2934877 h 2934877"/>
              <a:gd name="connsiteX15" fmla="*/ 0 w 4157852"/>
              <a:gd name="connsiteY15" fmla="*/ 2862515 h 2934877"/>
              <a:gd name="connsiteX16" fmla="*/ 0 w 4157852"/>
              <a:gd name="connsiteY16" fmla="*/ 2050202 h 2934877"/>
              <a:gd name="connsiteX0" fmla="*/ 0 w 4157852"/>
              <a:gd name="connsiteY0" fmla="*/ 1723845 h 2608520"/>
              <a:gd name="connsiteX1" fmla="*/ 72362 w 4157852"/>
              <a:gd name="connsiteY1" fmla="*/ 1651483 h 2608520"/>
              <a:gd name="connsiteX2" fmla="*/ 1748851 w 4157852"/>
              <a:gd name="connsiteY2" fmla="*/ 1638005 h 2608520"/>
              <a:gd name="connsiteX3" fmla="*/ 3149351 w 4157852"/>
              <a:gd name="connsiteY3" fmla="*/ 616551 h 2608520"/>
              <a:gd name="connsiteX4" fmla="*/ 3149351 w 4157852"/>
              <a:gd name="connsiteY4" fmla="*/ 138032 h 2608520"/>
              <a:gd name="connsiteX5" fmla="*/ 3317435 w 4157852"/>
              <a:gd name="connsiteY5" fmla="*/ 0 h 2608520"/>
              <a:gd name="connsiteX6" fmla="*/ 4023564 w 4157852"/>
              <a:gd name="connsiteY6" fmla="*/ 4274 h 2608520"/>
              <a:gd name="connsiteX7" fmla="*/ 4157852 w 4157852"/>
              <a:gd name="connsiteY7" fmla="*/ 141940 h 2608520"/>
              <a:gd name="connsiteX8" fmla="*/ 4157852 w 4157852"/>
              <a:gd name="connsiteY8" fmla="*/ 745383 h 2608520"/>
              <a:gd name="connsiteX9" fmla="*/ 4066567 w 4157852"/>
              <a:gd name="connsiteY9" fmla="*/ 828204 h 2608520"/>
              <a:gd name="connsiteX10" fmla="*/ 3181984 w 4157852"/>
              <a:gd name="connsiteY10" fmla="*/ 828204 h 2608520"/>
              <a:gd name="connsiteX11" fmla="*/ 1884303 w 4157852"/>
              <a:gd name="connsiteY11" fmla="*/ 1845619 h 2608520"/>
              <a:gd name="connsiteX12" fmla="*/ 1890251 w 4157852"/>
              <a:gd name="connsiteY12" fmla="*/ 2536158 h 2608520"/>
              <a:gd name="connsiteX13" fmla="*/ 1817889 w 4157852"/>
              <a:gd name="connsiteY13" fmla="*/ 2608520 h 2608520"/>
              <a:gd name="connsiteX14" fmla="*/ 72362 w 4157852"/>
              <a:gd name="connsiteY14" fmla="*/ 2608520 h 2608520"/>
              <a:gd name="connsiteX15" fmla="*/ 0 w 4157852"/>
              <a:gd name="connsiteY15" fmla="*/ 2536158 h 2608520"/>
              <a:gd name="connsiteX16" fmla="*/ 0 w 4157852"/>
              <a:gd name="connsiteY16" fmla="*/ 1723845 h 260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57852" h="2608520">
                <a:moveTo>
                  <a:pt x="0" y="1723845"/>
                </a:moveTo>
                <a:cubicBezTo>
                  <a:pt x="0" y="1683881"/>
                  <a:pt x="32398" y="1651483"/>
                  <a:pt x="72362" y="1651483"/>
                </a:cubicBezTo>
                <a:lnTo>
                  <a:pt x="1748851" y="1638005"/>
                </a:lnTo>
                <a:lnTo>
                  <a:pt x="3149351" y="616551"/>
                </a:lnTo>
                <a:lnTo>
                  <a:pt x="3149351" y="138032"/>
                </a:lnTo>
                <a:lnTo>
                  <a:pt x="3317435" y="0"/>
                </a:lnTo>
                <a:lnTo>
                  <a:pt x="4023564" y="4274"/>
                </a:lnTo>
                <a:cubicBezTo>
                  <a:pt x="4063528" y="4274"/>
                  <a:pt x="4157852" y="101976"/>
                  <a:pt x="4157852" y="141940"/>
                </a:cubicBezTo>
                <a:lnTo>
                  <a:pt x="4157852" y="745383"/>
                </a:lnTo>
                <a:lnTo>
                  <a:pt x="4066567" y="828204"/>
                </a:lnTo>
                <a:lnTo>
                  <a:pt x="3181984" y="828204"/>
                </a:lnTo>
                <a:lnTo>
                  <a:pt x="1884303" y="1845619"/>
                </a:lnTo>
                <a:cubicBezTo>
                  <a:pt x="1886286" y="2126599"/>
                  <a:pt x="1888268" y="2255178"/>
                  <a:pt x="1890251" y="2536158"/>
                </a:cubicBezTo>
                <a:cubicBezTo>
                  <a:pt x="1890251" y="2576122"/>
                  <a:pt x="1857853" y="2608520"/>
                  <a:pt x="1817889" y="2608520"/>
                </a:cubicBezTo>
                <a:lnTo>
                  <a:pt x="72362" y="2608520"/>
                </a:lnTo>
                <a:cubicBezTo>
                  <a:pt x="32398" y="2608520"/>
                  <a:pt x="0" y="2576122"/>
                  <a:pt x="0" y="2536158"/>
                </a:cubicBezTo>
                <a:lnTo>
                  <a:pt x="0" y="1723845"/>
                </a:ln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tlCol="0" anchor="t"/>
          <a:lstStyle/>
          <a:p>
            <a:endParaRPr lang="en-US" sz="1600" dirty="0" smtClean="0">
              <a:solidFill>
                <a:schemeClr val="accent3"/>
              </a:solidFill>
            </a:endParaRPr>
          </a:p>
          <a:p>
            <a:endParaRPr lang="en-US" sz="1600" dirty="0" smtClean="0">
              <a:solidFill>
                <a:schemeClr val="accent3"/>
              </a:solidFill>
            </a:endParaRPr>
          </a:p>
          <a:p>
            <a:endParaRPr lang="en-US" sz="1600" dirty="0" smtClean="0">
              <a:solidFill>
                <a:schemeClr val="accent3"/>
              </a:solidFill>
            </a:endParaRPr>
          </a:p>
          <a:p>
            <a:endParaRPr lang="en-US" sz="1600" dirty="0" smtClean="0">
              <a:solidFill>
                <a:schemeClr val="accent3"/>
              </a:solidFill>
            </a:endParaRPr>
          </a:p>
          <a:p>
            <a:endParaRPr lang="en-US" sz="1600" dirty="0" smtClean="0">
              <a:solidFill>
                <a:schemeClr val="accent3"/>
              </a:solidFill>
            </a:endParaRPr>
          </a:p>
          <a:p>
            <a:endParaRPr lang="en-US" sz="1600" dirty="0" smtClean="0">
              <a:solidFill>
                <a:schemeClr val="accent3"/>
              </a:solidFill>
            </a:endParaRPr>
          </a:p>
          <a:p>
            <a:r>
              <a:rPr lang="en-US" sz="1600" dirty="0" smtClean="0">
                <a:solidFill>
                  <a:schemeClr val="accent3"/>
                </a:solidFill>
              </a:rPr>
              <a:t> 2b.)</a:t>
            </a: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77562" y="63707"/>
            <a:ext cx="1626890" cy="300291"/>
            <a:chOff x="6918512" y="1595248"/>
            <a:chExt cx="1626890" cy="300291"/>
          </a:xfrm>
        </p:grpSpPr>
        <p:sp>
          <p:nvSpPr>
            <p:cNvPr id="15" name="Rounded Rectangle 14"/>
            <p:cNvSpPr/>
            <p:nvPr/>
          </p:nvSpPr>
          <p:spPr>
            <a:xfrm>
              <a:off x="6918512" y="1595248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08291" y="1604266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097780" y="1599757"/>
              <a:ext cx="447622" cy="295782"/>
            </a:xfrm>
            <a:prstGeom prst="roundRect">
              <a:avLst/>
            </a:prstGeom>
            <a:solidFill>
              <a:srgbClr val="C32D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W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5" idx="3"/>
              <a:endCxn id="16" idx="1"/>
            </p:cNvCxnSpPr>
            <p:nvPr/>
          </p:nvCxnSpPr>
          <p:spPr>
            <a:xfrm>
              <a:off x="7366134" y="1738630"/>
              <a:ext cx="142157" cy="901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6" idx="3"/>
              <a:endCxn id="17" idx="1"/>
            </p:cNvCxnSpPr>
            <p:nvPr/>
          </p:nvCxnSpPr>
          <p:spPr>
            <a:xfrm>
              <a:off x="7955913" y="1747648"/>
              <a:ext cx="141867" cy="158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Introductory demo…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11/13/09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85750" indent="-285750">
              <a:buFont typeface="+mj-lt"/>
              <a:buAutoNum type="arabicPeriod"/>
            </a:pPr>
            <a:r>
              <a:rPr lang="en-US" dirty="0" smtClean="0"/>
              <a:t>Two State Charts from </a:t>
            </a:r>
            <a:r>
              <a:rPr lang="en-US" dirty="0" err="1" smtClean="0"/>
              <a:t>MagicDraw</a:t>
            </a:r>
            <a:endParaRPr lang="en-US" dirty="0" smtClean="0"/>
          </a:p>
          <a:p>
            <a:pPr marL="285750" indent="-285750">
              <a:buFont typeface="+mj-lt"/>
              <a:buAutoNum type="arabicPeriod"/>
            </a:pPr>
            <a:r>
              <a:rPr lang="en-US" dirty="0" err="1" smtClean="0"/>
              <a:t>Autocoder</a:t>
            </a:r>
            <a:r>
              <a:rPr lang="en-US" dirty="0" smtClean="0"/>
              <a:t> generated Python</a:t>
            </a:r>
          </a:p>
          <a:p>
            <a:pPr marL="285750" indent="-285750">
              <a:buFont typeface="+mj-lt"/>
              <a:buAutoNum type="arabicPeriod"/>
            </a:pPr>
            <a:r>
              <a:rPr lang="en-US" dirty="0" smtClean="0"/>
              <a:t>Python trace GUI demonstrated state transitions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applied: Python Generator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Content Placeholder 8" descr="Generator-Python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96" r="1284" b="1705"/>
          <a:stretch>
            <a:fillRect/>
          </a:stretch>
        </p:blipFill>
        <p:spPr>
          <a:xfrm>
            <a:off x="486330" y="1852487"/>
            <a:ext cx="8123902" cy="4363255"/>
          </a:xfrm>
        </p:spPr>
      </p:pic>
      <p:sp>
        <p:nvSpPr>
          <p:cNvPr id="10" name="Rounded Rectangle 9"/>
          <p:cNvSpPr/>
          <p:nvPr/>
        </p:nvSpPr>
        <p:spPr>
          <a:xfrm>
            <a:off x="684112" y="4271871"/>
            <a:ext cx="3201560" cy="1787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867724" y="4033304"/>
            <a:ext cx="2880317" cy="16098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2926552" y="1031114"/>
            <a:ext cx="3893995" cy="885457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/>
          <a:p>
            <a:pPr marL="274320" lvl="0" indent="-274320" defTabSz="91440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2600" i="1" dirty="0" smtClean="0"/>
              <a:t>generate</a:t>
            </a:r>
            <a:r>
              <a:rPr lang="en-US" sz="2600" dirty="0" smtClean="0"/>
              <a:t>() invokes </a:t>
            </a:r>
            <a:r>
              <a:rPr lang="en-US" sz="2600" i="1" dirty="0" smtClean="0"/>
              <a:t>write</a:t>
            </a:r>
            <a:r>
              <a:rPr lang="en-US" sz="2600" dirty="0" smtClean="0"/>
              <a:t>() </a:t>
            </a:r>
            <a:r>
              <a:rPr lang="en-US" sz="2600" dirty="0" err="1" smtClean="0"/>
              <a:t>writer(s</a:t>
            </a:r>
            <a:r>
              <a:rPr lang="en-US" sz="2600" dirty="0" smtClean="0"/>
              <a:t>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n-US" sz="2600" i="1" dirty="0" smtClean="0"/>
              <a:t>write</a:t>
            </a:r>
            <a:r>
              <a:rPr lang="en-US" sz="2600" dirty="0" smtClean="0"/>
              <a:t>() merges Velocity template supplying Query and </a:t>
            </a:r>
            <a:r>
              <a:rPr lang="en-US" sz="2600" dirty="0" err="1" smtClean="0"/>
              <a:t>Mapper</a:t>
            </a:r>
            <a:r>
              <a:rPr lang="en-US" sz="2600" dirty="0" smtClean="0"/>
              <a:t> classes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77562" y="63707"/>
            <a:ext cx="1626890" cy="300291"/>
            <a:chOff x="6918512" y="1595248"/>
            <a:chExt cx="1626890" cy="300291"/>
          </a:xfrm>
        </p:grpSpPr>
        <p:sp>
          <p:nvSpPr>
            <p:cNvPr id="14" name="Rounded Rectangle 13"/>
            <p:cNvSpPr/>
            <p:nvPr/>
          </p:nvSpPr>
          <p:spPr>
            <a:xfrm>
              <a:off x="6918512" y="1595248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508291" y="1604266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097780" y="1599757"/>
              <a:ext cx="447622" cy="295782"/>
            </a:xfrm>
            <a:prstGeom prst="roundRect">
              <a:avLst/>
            </a:prstGeom>
            <a:solidFill>
              <a:srgbClr val="C32D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W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4" idx="3"/>
              <a:endCxn id="15" idx="1"/>
            </p:cNvCxnSpPr>
            <p:nvPr/>
          </p:nvCxnSpPr>
          <p:spPr>
            <a:xfrm>
              <a:off x="7366134" y="1738630"/>
              <a:ext cx="142157" cy="901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5" idx="3"/>
              <a:endCxn id="16" idx="1"/>
            </p:cNvCxnSpPr>
            <p:nvPr/>
          </p:nvCxnSpPr>
          <p:spPr>
            <a:xfrm>
              <a:off x="7955913" y="1747648"/>
              <a:ext cx="141867" cy="158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/>
          <p:cNvSpPr>
            <a:spLocks noGrp="1"/>
          </p:cNvSpPr>
          <p:nvPr>
            <p:ph sz="quarter" idx="1"/>
          </p:nvPr>
        </p:nvSpPr>
        <p:spPr>
          <a:xfrm>
            <a:off x="457200" y="992372"/>
            <a:ext cx="8229600" cy="568078"/>
          </a:xfrm>
        </p:spPr>
        <p:txBody>
          <a:bodyPr/>
          <a:lstStyle/>
          <a:p>
            <a:r>
              <a:rPr lang="en-US" dirty="0" smtClean="0"/>
              <a:t>Say we want to </a:t>
            </a:r>
            <a:r>
              <a:rPr lang="en-US" dirty="0" err="1" smtClean="0"/>
              <a:t>autocode</a:t>
            </a:r>
            <a:r>
              <a:rPr lang="en-US" dirty="0" smtClean="0"/>
              <a:t> a trace GUI configuration file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531255" y="1728896"/>
            <a:ext cx="2588526" cy="2086447"/>
            <a:chOff x="6169537" y="1505238"/>
            <a:chExt cx="2588526" cy="2086447"/>
          </a:xfrm>
        </p:grpSpPr>
        <p:pic>
          <p:nvPicPr>
            <p:cNvPr id="52" name="Picture 51" descr="image-QueryCrystalBall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374" y="1606460"/>
              <a:ext cx="2045689" cy="1985225"/>
            </a:xfrm>
            <a:prstGeom prst="rect">
              <a:avLst/>
            </a:prstGeom>
          </p:spPr>
        </p:pic>
        <p:sp>
          <p:nvSpPr>
            <p:cNvPr id="63" name="Rounded Rectangle 62"/>
            <p:cNvSpPr/>
            <p:nvPr/>
          </p:nvSpPr>
          <p:spPr>
            <a:xfrm>
              <a:off x="6169537" y="1505238"/>
              <a:ext cx="1249281" cy="408623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C32D2E"/>
                  </a:solidFill>
                </a:rPr>
                <a:t>YmlWriter</a:t>
              </a:r>
              <a:endParaRPr lang="en-US" dirty="0">
                <a:solidFill>
                  <a:srgbClr val="C32D2E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60373" y="1784108"/>
            <a:ext cx="1592062" cy="1306724"/>
            <a:chOff x="218957" y="3910970"/>
            <a:chExt cx="1592062" cy="1306724"/>
          </a:xfrm>
        </p:grpSpPr>
        <p:sp>
          <p:nvSpPr>
            <p:cNvPr id="35" name="Rectangle 34"/>
            <p:cNvSpPr/>
            <p:nvPr/>
          </p:nvSpPr>
          <p:spPr>
            <a:xfrm>
              <a:off x="218957" y="3910970"/>
              <a:ext cx="1592062" cy="130672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SM_S</a:t>
              </a:r>
              <a:endParaRPr lang="en-US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63267" y="4279060"/>
              <a:ext cx="601107" cy="3680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S1</a:t>
              </a:r>
              <a:endParaRPr lang="en-US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92213" y="4781147"/>
              <a:ext cx="601107" cy="3680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S2</a:t>
              </a:r>
              <a:endParaRPr lang="en-US" dirty="0"/>
            </a:p>
          </p:txBody>
        </p:sp>
        <p:cxnSp>
          <p:nvCxnSpPr>
            <p:cNvPr id="38" name="Straight Arrow Connector 16"/>
            <p:cNvCxnSpPr>
              <a:stCxn id="36" idx="3"/>
              <a:endCxn id="37" idx="0"/>
            </p:cNvCxnSpPr>
            <p:nvPr/>
          </p:nvCxnSpPr>
          <p:spPr>
            <a:xfrm>
              <a:off x="964374" y="4463106"/>
              <a:ext cx="428393" cy="318041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16"/>
            <p:cNvCxnSpPr>
              <a:stCxn id="37" idx="1"/>
              <a:endCxn id="36" idx="2"/>
            </p:cNvCxnSpPr>
            <p:nvPr/>
          </p:nvCxnSpPr>
          <p:spPr>
            <a:xfrm rot="10800000">
              <a:off x="663821" y="4647151"/>
              <a:ext cx="428392" cy="318042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452601" y="2999942"/>
            <a:ext cx="1592062" cy="1306724"/>
            <a:chOff x="937763" y="5508128"/>
            <a:chExt cx="1592062" cy="1306724"/>
          </a:xfrm>
        </p:grpSpPr>
        <p:sp>
          <p:nvSpPr>
            <p:cNvPr id="41" name="Rectangle 40"/>
            <p:cNvSpPr/>
            <p:nvPr/>
          </p:nvSpPr>
          <p:spPr>
            <a:xfrm>
              <a:off x="937763" y="5508128"/>
              <a:ext cx="1592062" cy="130672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SM_X</a:t>
              </a:r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082073" y="5876218"/>
              <a:ext cx="601107" cy="3680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X1</a:t>
              </a:r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811019" y="6378305"/>
              <a:ext cx="601107" cy="3680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X2</a:t>
              </a:r>
              <a:endParaRPr lang="en-US" dirty="0"/>
            </a:p>
          </p:txBody>
        </p:sp>
        <p:cxnSp>
          <p:nvCxnSpPr>
            <p:cNvPr id="44" name="Straight Arrow Connector 16"/>
            <p:cNvCxnSpPr>
              <a:stCxn id="42" idx="3"/>
              <a:endCxn id="43" idx="0"/>
            </p:cNvCxnSpPr>
            <p:nvPr/>
          </p:nvCxnSpPr>
          <p:spPr>
            <a:xfrm>
              <a:off x="1683180" y="6060264"/>
              <a:ext cx="428393" cy="318041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16"/>
            <p:cNvCxnSpPr>
              <a:stCxn id="43" idx="1"/>
              <a:endCxn id="42" idx="2"/>
            </p:cNvCxnSpPr>
            <p:nvPr/>
          </p:nvCxnSpPr>
          <p:spPr>
            <a:xfrm rot="10800000">
              <a:off x="1382627" y="6244309"/>
              <a:ext cx="428392" cy="318042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Freeform 58"/>
          <p:cNvSpPr/>
          <p:nvPr/>
        </p:nvSpPr>
        <p:spPr>
          <a:xfrm>
            <a:off x="1852435" y="2506088"/>
            <a:ext cx="4802777" cy="3006078"/>
          </a:xfrm>
          <a:custGeom>
            <a:avLst/>
            <a:gdLst>
              <a:gd name="connsiteX0" fmla="*/ 0 w 4923427"/>
              <a:gd name="connsiteY0" fmla="*/ 622688 h 2702403"/>
              <a:gd name="connsiteX1" fmla="*/ 1361995 w 4923427"/>
              <a:gd name="connsiteY1" fmla="*/ 236192 h 2702403"/>
              <a:gd name="connsiteX2" fmla="*/ 2227046 w 4923427"/>
              <a:gd name="connsiteY2" fmla="*/ 2039839 h 2702403"/>
              <a:gd name="connsiteX3" fmla="*/ 4923427 w 4923427"/>
              <a:gd name="connsiteY3" fmla="*/ 2702403 h 270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3427" h="2702403">
                <a:moveTo>
                  <a:pt x="0" y="622688"/>
                </a:moveTo>
                <a:cubicBezTo>
                  <a:pt x="495410" y="311344"/>
                  <a:pt x="990821" y="0"/>
                  <a:pt x="1361995" y="236192"/>
                </a:cubicBezTo>
                <a:cubicBezTo>
                  <a:pt x="1733169" y="472384"/>
                  <a:pt x="1633474" y="1628804"/>
                  <a:pt x="2227046" y="2039839"/>
                </a:cubicBezTo>
                <a:cubicBezTo>
                  <a:pt x="2820618" y="2450874"/>
                  <a:pt x="4415747" y="2584307"/>
                  <a:pt x="4923427" y="2702403"/>
                </a:cubicBezTo>
              </a:path>
            </a:pathLst>
          </a:custGeom>
          <a:ln w="152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a new Target backend: YAML </a:t>
            </a:r>
            <a:r>
              <a:rPr lang="en-US" dirty="0" err="1" smtClean="0"/>
              <a:t>config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477562" y="63707"/>
            <a:ext cx="1626890" cy="300291"/>
            <a:chOff x="6918512" y="1595248"/>
            <a:chExt cx="1626890" cy="300291"/>
          </a:xfrm>
        </p:grpSpPr>
        <p:sp>
          <p:nvSpPr>
            <p:cNvPr id="8" name="Rounded Rectangle 7"/>
            <p:cNvSpPr/>
            <p:nvPr/>
          </p:nvSpPr>
          <p:spPr>
            <a:xfrm>
              <a:off x="6918512" y="1595248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508291" y="1604266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097780" y="1599757"/>
              <a:ext cx="447622" cy="295782"/>
            </a:xfrm>
            <a:prstGeom prst="roundRect">
              <a:avLst/>
            </a:prstGeom>
            <a:solidFill>
              <a:srgbClr val="C32D2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W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8" idx="3"/>
              <a:endCxn id="9" idx="1"/>
            </p:cNvCxnSpPr>
            <p:nvPr/>
          </p:nvCxnSpPr>
          <p:spPr>
            <a:xfrm>
              <a:off x="7366134" y="1738630"/>
              <a:ext cx="142157" cy="901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  <a:endCxn id="10" idx="1"/>
            </p:cNvCxnSpPr>
            <p:nvPr/>
          </p:nvCxnSpPr>
          <p:spPr>
            <a:xfrm>
              <a:off x="7955913" y="1747648"/>
              <a:ext cx="141867" cy="158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6238548" y="4260656"/>
            <a:ext cx="2703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/>
                </a:solidFill>
                <a:latin typeface="Lucida Console"/>
                <a:cs typeface="Lucida Console"/>
              </a:rPr>
              <a:t>Signals: Ev1, Ev2, Ev3</a:t>
            </a:r>
          </a:p>
          <a:p>
            <a:endParaRPr lang="en-US" sz="1400" dirty="0" smtClean="0">
              <a:solidFill>
                <a:schemeClr val="accent3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Lucida Console"/>
                <a:cs typeface="Lucida Console"/>
              </a:rPr>
              <a:t>sm_s1:</a:t>
            </a:r>
          </a:p>
          <a:p>
            <a:r>
              <a:rPr lang="en-US" sz="1400" dirty="0" smtClean="0">
                <a:solidFill>
                  <a:schemeClr val="accent3"/>
                </a:solidFill>
                <a:latin typeface="Lucida Console"/>
                <a:cs typeface="Lucida Console"/>
              </a:rPr>
              <a:t>  type: SM_S</a:t>
            </a:r>
          </a:p>
          <a:p>
            <a:r>
              <a:rPr lang="en-US" sz="1400" dirty="0" smtClean="0">
                <a:solidFill>
                  <a:schemeClr val="accent3"/>
                </a:solidFill>
                <a:latin typeface="Lucida Console"/>
                <a:cs typeface="Lucida Console"/>
              </a:rPr>
              <a:t>  </a:t>
            </a:r>
            <a:r>
              <a:rPr lang="en-US" sz="1400" dirty="0" err="1" smtClean="0">
                <a:solidFill>
                  <a:schemeClr val="accent3"/>
                </a:solidFill>
                <a:latin typeface="Lucida Console"/>
                <a:cs typeface="Lucida Console"/>
              </a:rPr>
              <a:t>geom</a:t>
            </a:r>
            <a:r>
              <a:rPr lang="en-US" sz="1400" dirty="0" smtClean="0">
                <a:solidFill>
                  <a:schemeClr val="accent3"/>
                </a:solidFill>
                <a:latin typeface="Lucida Console"/>
                <a:cs typeface="Lucida Console"/>
              </a:rPr>
              <a:t>: 200x200+20+20</a:t>
            </a:r>
          </a:p>
          <a:p>
            <a:endParaRPr lang="en-US" sz="1400" dirty="0" smtClean="0">
              <a:solidFill>
                <a:schemeClr val="accent3"/>
              </a:solidFill>
              <a:latin typeface="Lucida Console"/>
              <a:cs typeface="Lucida Console"/>
            </a:endParaRPr>
          </a:p>
          <a:p>
            <a:r>
              <a:rPr lang="en-US" sz="1400" dirty="0" smtClean="0">
                <a:solidFill>
                  <a:schemeClr val="accent3"/>
                </a:solidFill>
                <a:latin typeface="Lucida Console"/>
                <a:cs typeface="Lucida Console"/>
              </a:rPr>
              <a:t>sm_x1:</a:t>
            </a:r>
          </a:p>
          <a:p>
            <a:r>
              <a:rPr lang="en-US" sz="1400" dirty="0" smtClean="0">
                <a:solidFill>
                  <a:schemeClr val="accent3"/>
                </a:solidFill>
                <a:latin typeface="Lucida Console"/>
                <a:cs typeface="Lucida Console"/>
              </a:rPr>
              <a:t>  type: SM_X</a:t>
            </a:r>
          </a:p>
          <a:p>
            <a:r>
              <a:rPr lang="en-US" sz="1400" dirty="0" smtClean="0">
                <a:solidFill>
                  <a:schemeClr val="accent3"/>
                </a:solidFill>
                <a:latin typeface="Lucida Console"/>
                <a:cs typeface="Lucida Console"/>
              </a:rPr>
              <a:t>  </a:t>
            </a:r>
            <a:r>
              <a:rPr lang="en-US" sz="1400" dirty="0" err="1" smtClean="0">
                <a:solidFill>
                  <a:schemeClr val="accent3"/>
                </a:solidFill>
                <a:latin typeface="Lucida Console"/>
                <a:cs typeface="Lucida Console"/>
              </a:rPr>
              <a:t>geom</a:t>
            </a:r>
            <a:r>
              <a:rPr lang="en-US" sz="1400" dirty="0" smtClean="0">
                <a:solidFill>
                  <a:schemeClr val="accent3"/>
                </a:solidFill>
                <a:latin typeface="Lucida Console"/>
                <a:cs typeface="Lucida Console"/>
              </a:rPr>
              <a:t>: 200x200+240+240</a:t>
            </a:r>
            <a:endParaRPr lang="en-US" sz="1400" dirty="0">
              <a:solidFill>
                <a:schemeClr val="accent3"/>
              </a:solidFill>
              <a:latin typeface="Lucida Console"/>
              <a:cs typeface="Lucida Console"/>
            </a:endParaRPr>
          </a:p>
        </p:txBody>
      </p:sp>
      <p:sp>
        <p:nvSpPr>
          <p:cNvPr id="47" name="Right Arrow 46"/>
          <p:cNvSpPr/>
          <p:nvPr/>
        </p:nvSpPr>
        <p:spPr>
          <a:xfrm rot="1293970">
            <a:off x="3369469" y="3241218"/>
            <a:ext cx="2394844" cy="114737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47446" y="1597258"/>
            <a:ext cx="1115623" cy="378565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cs typeface="Lucida Console"/>
              </a:rPr>
              <a:t>Model</a:t>
            </a:r>
          </a:p>
          <a:p>
            <a:endParaRPr lang="en-US" sz="1600" dirty="0" smtClean="0">
              <a:cs typeface="Lucida Console"/>
            </a:endParaRP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</a:rPr>
              <a:t>SM_S</a:t>
            </a: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</a:rPr>
              <a:t>	S1</a:t>
            </a: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</a:rPr>
              <a:t>	S2</a:t>
            </a: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</a:rPr>
              <a:t>	</a:t>
            </a:r>
            <a:r>
              <a:rPr lang="en-US" sz="1600" dirty="0" err="1" smtClean="0">
                <a:solidFill>
                  <a:schemeClr val="accent3"/>
                </a:solidFill>
                <a:cs typeface="Lucida Console"/>
                <a:sym typeface="Wingdings"/>
              </a:rPr>
              <a:t></a:t>
            </a:r>
            <a:endParaRPr lang="en-US" sz="1600" dirty="0" smtClean="0">
              <a:solidFill>
                <a:schemeClr val="accent3"/>
              </a:solidFill>
              <a:cs typeface="Lucida Console"/>
              <a:sym typeface="Wingdings"/>
            </a:endParaRP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  <a:sym typeface="Wingdings"/>
              </a:rPr>
              <a:t>	</a:t>
            </a:r>
            <a:r>
              <a:rPr lang="en-US" sz="1600" dirty="0" err="1" smtClean="0">
                <a:solidFill>
                  <a:schemeClr val="accent3"/>
                </a:solidFill>
                <a:cs typeface="Lucida Console"/>
                <a:sym typeface="Wingdings"/>
              </a:rPr>
              <a:t></a:t>
            </a:r>
            <a:endParaRPr lang="en-US" sz="1600" dirty="0" smtClean="0">
              <a:solidFill>
                <a:schemeClr val="accent3"/>
              </a:solidFill>
              <a:cs typeface="Lucida Console"/>
              <a:sym typeface="Wingdings"/>
            </a:endParaRP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  <a:sym typeface="Wingdings"/>
              </a:rPr>
              <a:t>SM_X</a:t>
            </a: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  <a:sym typeface="Wingdings"/>
              </a:rPr>
              <a:t>	X1</a:t>
            </a: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  <a:sym typeface="Wingdings"/>
              </a:rPr>
              <a:t>	X2</a:t>
            </a: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  <a:sym typeface="Wingdings"/>
              </a:rPr>
              <a:t>	</a:t>
            </a:r>
            <a:r>
              <a:rPr lang="en-US" sz="1600" dirty="0" err="1" smtClean="0">
                <a:solidFill>
                  <a:schemeClr val="accent3"/>
                </a:solidFill>
                <a:cs typeface="Lucida Console"/>
                <a:sym typeface="Wingdings"/>
              </a:rPr>
              <a:t></a:t>
            </a:r>
            <a:endParaRPr lang="en-US" sz="1600" dirty="0" smtClean="0">
              <a:solidFill>
                <a:schemeClr val="accent3"/>
              </a:solidFill>
              <a:cs typeface="Lucida Console"/>
              <a:sym typeface="Wingdings"/>
            </a:endParaRP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  <a:sym typeface="Wingdings"/>
              </a:rPr>
              <a:t>	</a:t>
            </a:r>
            <a:r>
              <a:rPr lang="en-US" sz="1600" dirty="0" err="1" smtClean="0">
                <a:solidFill>
                  <a:schemeClr val="accent3"/>
                </a:solidFill>
                <a:cs typeface="Lucida Console"/>
                <a:sym typeface="Wingdings"/>
              </a:rPr>
              <a:t></a:t>
            </a:r>
            <a:endParaRPr lang="en-US" sz="1600" dirty="0" smtClean="0">
              <a:solidFill>
                <a:schemeClr val="accent3"/>
              </a:solidFill>
              <a:cs typeface="Lucida Console"/>
              <a:sym typeface="Wingdings"/>
            </a:endParaRP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  <a:sym typeface="Wingdings"/>
              </a:rPr>
              <a:t>Ev1</a:t>
            </a: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  <a:sym typeface="Wingdings"/>
              </a:rPr>
              <a:t>Ev2</a:t>
            </a:r>
          </a:p>
          <a:p>
            <a:r>
              <a:rPr lang="en-US" sz="1600" dirty="0" smtClean="0">
                <a:solidFill>
                  <a:schemeClr val="accent3"/>
                </a:solidFill>
                <a:cs typeface="Lucida Console"/>
                <a:sym typeface="Wingdings"/>
              </a:rPr>
              <a:t>Ev3</a:t>
            </a:r>
            <a:endParaRPr lang="en-US" sz="1600" dirty="0">
              <a:solidFill>
                <a:schemeClr val="accent3"/>
              </a:solidFill>
              <a:cs typeface="Lucida Console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2169647" y="3460193"/>
            <a:ext cx="4485565" cy="2896157"/>
            <a:chOff x="2169647" y="3460193"/>
            <a:chExt cx="4485565" cy="2896157"/>
          </a:xfrm>
        </p:grpSpPr>
        <p:sp>
          <p:nvSpPr>
            <p:cNvPr id="48" name="TextBox 47"/>
            <p:cNvSpPr txBox="1"/>
            <p:nvPr/>
          </p:nvSpPr>
          <p:spPr>
            <a:xfrm>
              <a:off x="2169647" y="3463250"/>
              <a:ext cx="4457956" cy="28931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accent1">
                  <a:alpha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u="sng" dirty="0" err="1" smtClean="0">
                  <a:solidFill>
                    <a:schemeClr val="accent1"/>
                  </a:solidFill>
                  <a:cs typeface="Lucida Console"/>
                </a:rPr>
                <a:t>Yml-config.vm</a:t>
              </a:r>
              <a:endParaRPr lang="en-US" sz="1400" u="sng" dirty="0" smtClean="0">
                <a:solidFill>
                  <a:schemeClr val="accent1"/>
                </a:solidFill>
                <a:cs typeface="Lucida Console"/>
              </a:endParaRPr>
            </a:p>
            <a:p>
              <a:endParaRPr lang="en-US" sz="1400" dirty="0" smtClean="0">
                <a:latin typeface="Lucida Console"/>
                <a:cs typeface="Lucida Console"/>
              </a:endParaRPr>
            </a:p>
            <a:p>
              <a:r>
                <a:rPr lang="en-US" sz="1400" dirty="0" smtClean="0">
                  <a:latin typeface="Lucida Console"/>
                  <a:cs typeface="Lucida Console"/>
                </a:rPr>
                <a:t>#</a:t>
              </a:r>
              <a:r>
                <a:rPr lang="en-US" sz="1400" dirty="0" err="1" smtClean="0">
                  <a:latin typeface="Lucida Console"/>
                  <a:cs typeface="Lucida Console"/>
                </a:rPr>
                <a:t>set($signals</a:t>
              </a:r>
              <a:r>
                <a:rPr lang="en-US" sz="1400" dirty="0" smtClean="0">
                  <a:latin typeface="Lucida Console"/>
                  <a:cs typeface="Lucida Console"/>
                </a:rPr>
                <a:t> = $</a:t>
              </a:r>
              <a:r>
                <a:rPr lang="en-US" sz="1400" dirty="0" err="1" smtClean="0">
                  <a:latin typeface="Lucida Console"/>
                  <a:cs typeface="Lucida Console"/>
                </a:rPr>
                <a:t>model.getAllSignals</a:t>
              </a:r>
              <a:r>
                <a:rPr lang="en-US" sz="1400" dirty="0" smtClean="0">
                  <a:latin typeface="Lucida Console"/>
                  <a:cs typeface="Lucida Console"/>
                </a:rPr>
                <a:t>())</a:t>
              </a:r>
            </a:p>
            <a:p>
              <a:r>
                <a:rPr lang="en-US" sz="1400" dirty="0" err="1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Signals:</a:t>
              </a:r>
              <a:r>
                <a:rPr lang="en-US" sz="1400" dirty="0" err="1" smtClean="0">
                  <a:latin typeface="Lucida Console"/>
                  <a:cs typeface="Lucida Console"/>
                </a:rPr>
                <a:t>#for($s</a:t>
              </a:r>
              <a:r>
                <a:rPr lang="en-US" sz="1400" dirty="0" smtClean="0">
                  <a:latin typeface="Lucida Console"/>
                  <a:cs typeface="Lucida Console"/>
                </a:rPr>
                <a:t> in $signals)</a:t>
              </a:r>
            </a:p>
            <a:p>
              <a:r>
                <a:rPr lang="en-US" sz="1400" dirty="0" smtClean="0">
                  <a:latin typeface="Lucida Console"/>
                  <a:cs typeface="Lucida Console"/>
                </a:rPr>
                <a:t>#*--*#</a:t>
              </a:r>
              <a:r>
                <a:rPr lang="en-US" sz="1400" dirty="0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${</a:t>
              </a:r>
              <a:r>
                <a:rPr lang="en-US" sz="1400" dirty="0" err="1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s}</a:t>
              </a:r>
              <a:r>
                <a:rPr lang="en-US" sz="1400" dirty="0" err="1" smtClean="0">
                  <a:latin typeface="Lucida Console"/>
                  <a:cs typeface="Lucida Console"/>
                </a:rPr>
                <a:t>#if($velocityHasNext),#end</a:t>
              </a:r>
              <a:endParaRPr lang="en-US" sz="1400" dirty="0" smtClean="0">
                <a:latin typeface="Lucida Console"/>
                <a:cs typeface="Lucida Console"/>
              </a:endParaRPr>
            </a:p>
            <a:p>
              <a:r>
                <a:rPr lang="en-US" sz="1400" dirty="0" smtClean="0">
                  <a:latin typeface="Lucida Console"/>
                  <a:cs typeface="Lucida Console"/>
                </a:rPr>
                <a:t>#end</a:t>
              </a:r>
            </a:p>
            <a:p>
              <a:endParaRPr lang="en-US" sz="1400" dirty="0" smtClean="0">
                <a:latin typeface="Lucida Console"/>
                <a:cs typeface="Lucida Console"/>
              </a:endParaRPr>
            </a:p>
            <a:p>
              <a:r>
                <a:rPr lang="en-US" sz="1400" dirty="0" smtClean="0">
                  <a:latin typeface="Lucida Console"/>
                  <a:cs typeface="Lucida Console"/>
                </a:rPr>
                <a:t>#</a:t>
              </a:r>
              <a:r>
                <a:rPr lang="en-US" sz="1400" dirty="0" err="1" smtClean="0">
                  <a:latin typeface="Lucida Console"/>
                  <a:cs typeface="Lucida Console"/>
                </a:rPr>
                <a:t>for($sm</a:t>
              </a:r>
              <a:r>
                <a:rPr lang="en-US" sz="1400" dirty="0" smtClean="0">
                  <a:latin typeface="Lucida Console"/>
                  <a:cs typeface="Lucida Console"/>
                </a:rPr>
                <a:t> in $</a:t>
              </a:r>
              <a:r>
                <a:rPr lang="en-US" sz="1400" dirty="0" err="1" smtClean="0">
                  <a:latin typeface="Lucida Console"/>
                  <a:cs typeface="Lucida Console"/>
                </a:rPr>
                <a:t>model.getAllSMs</a:t>
              </a:r>
              <a:r>
                <a:rPr lang="en-US" sz="1400" dirty="0" smtClean="0">
                  <a:latin typeface="Lucida Console"/>
                  <a:cs typeface="Lucida Console"/>
                </a:rPr>
                <a:t>())</a:t>
              </a:r>
            </a:p>
            <a:p>
              <a:endParaRPr lang="en-US" sz="1400" dirty="0" smtClean="0">
                <a:latin typeface="Lucida Console"/>
                <a:cs typeface="Lucida Console"/>
              </a:endParaRPr>
            </a:p>
            <a:p>
              <a:r>
                <a:rPr lang="en-US" sz="1400" dirty="0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${</a:t>
              </a:r>
              <a:r>
                <a:rPr lang="en-US" sz="1400" dirty="0" err="1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model.makeUniqueName($sm</a:t>
              </a:r>
              <a:r>
                <a:rPr lang="en-US" sz="1400" dirty="0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)}:</a:t>
              </a:r>
            </a:p>
            <a:p>
              <a:r>
                <a:rPr lang="en-US" sz="1400" dirty="0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  type: ${</a:t>
              </a:r>
              <a:r>
                <a:rPr lang="en-US" sz="1400" dirty="0" err="1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sm.name</a:t>
              </a:r>
              <a:r>
                <a:rPr lang="en-US" sz="1400" dirty="0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}</a:t>
              </a:r>
            </a:p>
            <a:p>
              <a:r>
                <a:rPr lang="en-US" sz="1400" dirty="0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  </a:t>
              </a:r>
              <a:r>
                <a:rPr lang="en-US" sz="1400" dirty="0" err="1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geom</a:t>
              </a:r>
              <a:r>
                <a:rPr lang="en-US" sz="1400" dirty="0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: ${</a:t>
              </a:r>
              <a:r>
                <a:rPr lang="en-US" sz="1400" dirty="0" err="1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model.getGeometry($sm</a:t>
              </a:r>
              <a:r>
                <a:rPr lang="en-US" sz="1400" dirty="0" smtClean="0">
                  <a:solidFill>
                    <a:srgbClr val="C32D2E"/>
                  </a:solidFill>
                  <a:latin typeface="Lucida Console"/>
                  <a:cs typeface="Lucida Console"/>
                </a:rPr>
                <a:t>)}</a:t>
              </a:r>
            </a:p>
            <a:p>
              <a:r>
                <a:rPr lang="en-US" sz="1400" dirty="0" smtClean="0">
                  <a:latin typeface="Lucida Console"/>
                  <a:cs typeface="Lucida Console"/>
                </a:rPr>
                <a:t>#end`</a:t>
              </a:r>
            </a:p>
          </p:txBody>
        </p:sp>
        <p:pic>
          <p:nvPicPr>
            <p:cNvPr id="53" name="Picture 52" descr="image-velocity-logo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54332" y="3460193"/>
              <a:ext cx="1500880" cy="441436"/>
            </a:xfrm>
            <a:prstGeom prst="rect">
              <a:avLst/>
            </a:prstGeom>
          </p:spPr>
        </p:pic>
      </p:grpSp>
      <p:sp>
        <p:nvSpPr>
          <p:cNvPr id="50" name="Left Arrow 49"/>
          <p:cNvSpPr/>
          <p:nvPr/>
        </p:nvSpPr>
        <p:spPr>
          <a:xfrm>
            <a:off x="5840290" y="4949699"/>
            <a:ext cx="416664" cy="42763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85371" y="4912459"/>
            <a:ext cx="1261626" cy="906680"/>
            <a:chOff x="99476" y="4812279"/>
            <a:chExt cx="1261626" cy="906680"/>
          </a:xfrm>
        </p:grpSpPr>
        <p:sp>
          <p:nvSpPr>
            <p:cNvPr id="61" name="Curved Up Arrow 60"/>
            <p:cNvSpPr/>
            <p:nvPr/>
          </p:nvSpPr>
          <p:spPr>
            <a:xfrm rot="1677975">
              <a:off x="136797" y="4812279"/>
              <a:ext cx="1224305" cy="616553"/>
            </a:xfrm>
            <a:prstGeom prst="curvedUp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99476" y="5310336"/>
              <a:ext cx="885809" cy="408623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28276" y="1541121"/>
            <a:ext cx="4702979" cy="3869394"/>
            <a:chOff x="828276" y="1541121"/>
            <a:chExt cx="4702979" cy="3869394"/>
          </a:xfrm>
        </p:grpSpPr>
        <p:sp>
          <p:nvSpPr>
            <p:cNvPr id="65" name="Rounded Rectangle 64"/>
            <p:cNvSpPr/>
            <p:nvPr/>
          </p:nvSpPr>
          <p:spPr>
            <a:xfrm>
              <a:off x="2801470" y="1541121"/>
              <a:ext cx="1575550" cy="408623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accent3"/>
                  </a:solidFill>
                </a:rPr>
                <a:t>YmlGenerator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cxnSp>
          <p:nvCxnSpPr>
            <p:cNvPr id="69" name="Curved Connector 68"/>
            <p:cNvCxnSpPr>
              <a:stCxn id="65" idx="1"/>
              <a:endCxn id="60" idx="0"/>
            </p:cNvCxnSpPr>
            <p:nvPr/>
          </p:nvCxnSpPr>
          <p:spPr>
            <a:xfrm rot="10800000" flipV="1">
              <a:off x="828276" y="1745432"/>
              <a:ext cx="1973194" cy="3665083"/>
            </a:xfrm>
            <a:prstGeom prst="curvedConnector2">
              <a:avLst/>
            </a:prstGeom>
            <a:ln w="19050" cap="flat" cmpd="sng" algn="ctr">
              <a:solidFill>
                <a:srgbClr val="C32D2E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hape 70"/>
            <p:cNvCxnSpPr>
              <a:stCxn id="65" idx="3"/>
              <a:endCxn id="63" idx="1"/>
            </p:cNvCxnSpPr>
            <p:nvPr/>
          </p:nvCxnSpPr>
          <p:spPr>
            <a:xfrm>
              <a:off x="4377020" y="1745433"/>
              <a:ext cx="1154235" cy="187775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C32D2E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382179" y="2134629"/>
            <a:ext cx="2693023" cy="1323439"/>
            <a:chOff x="2382179" y="2134629"/>
            <a:chExt cx="2693023" cy="1323439"/>
          </a:xfrm>
        </p:grpSpPr>
        <p:sp>
          <p:nvSpPr>
            <p:cNvPr id="56" name="TextBox 55"/>
            <p:cNvSpPr txBox="1"/>
            <p:nvPr/>
          </p:nvSpPr>
          <p:spPr>
            <a:xfrm>
              <a:off x="2382179" y="2134629"/>
              <a:ext cx="2693023" cy="132343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marL="174625" indent="-174625">
                <a:buFont typeface="Arial"/>
                <a:buChar char="•"/>
              </a:pPr>
              <a:endParaRPr lang="en-US" sz="1600" dirty="0" smtClean="0">
                <a:cs typeface="Lucida Console"/>
              </a:endParaRPr>
            </a:p>
            <a:p>
              <a:pPr marL="174625" indent="-174625">
                <a:buFont typeface="Arial"/>
                <a:buChar char="•"/>
              </a:pPr>
              <a:endParaRPr lang="en-US" sz="1600" dirty="0" smtClean="0">
                <a:cs typeface="Lucida Console"/>
              </a:endParaRPr>
            </a:p>
            <a:p>
              <a:pPr marL="174625" indent="-174625">
                <a:buFont typeface="Arial"/>
                <a:buChar char="•"/>
              </a:pPr>
              <a:r>
                <a:rPr lang="en-US" sz="1600" dirty="0" err="1" smtClean="0">
                  <a:cs typeface="Lucida Console"/>
                </a:rPr>
                <a:t>getAllSMs</a:t>
              </a:r>
              <a:r>
                <a:rPr lang="en-US" sz="1600" dirty="0" smtClean="0">
                  <a:cs typeface="Lucida Console"/>
                </a:rPr>
                <a:t>()</a:t>
              </a:r>
            </a:p>
            <a:p>
              <a:pPr marL="174625" indent="-174625">
                <a:buFont typeface="Arial"/>
                <a:buChar char="•"/>
              </a:pPr>
              <a:r>
                <a:rPr lang="en-US" sz="1600" dirty="0" err="1" smtClean="0">
                  <a:cs typeface="Lucida Console"/>
                </a:rPr>
                <a:t>getAllSignals</a:t>
              </a:r>
              <a:r>
                <a:rPr lang="en-US" sz="1600" dirty="0" smtClean="0">
                  <a:cs typeface="Lucida Console"/>
                </a:rPr>
                <a:t>()</a:t>
              </a:r>
            </a:p>
            <a:p>
              <a:pPr marL="174625" indent="-174625">
                <a:buFont typeface="Arial"/>
                <a:buChar char="•"/>
              </a:pPr>
              <a:r>
                <a:rPr lang="en-US" sz="1600" dirty="0" err="1" smtClean="0">
                  <a:cs typeface="Lucida Console"/>
                </a:rPr>
                <a:t>getGeometry(StateMachine</a:t>
              </a:r>
              <a:r>
                <a:rPr lang="en-US" sz="1600" dirty="0" smtClean="0">
                  <a:cs typeface="Lucida Console"/>
                </a:rPr>
                <a:t>)</a:t>
              </a:r>
              <a:endParaRPr lang="en-US" sz="1600" dirty="0">
                <a:cs typeface="Lucida Console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2394522" y="2154056"/>
              <a:ext cx="1788443" cy="408623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accent3"/>
                  </a:solidFill>
                </a:rPr>
                <a:t>YmlQueryModel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7" grpId="0" animBg="1"/>
      <p:bldP spid="51" grpId="0" animBg="1"/>
      <p:bldP spid="51" grpId="1" animBg="1"/>
      <p:bldP spid="50" grpId="0" animBg="1"/>
      <p:bldP spid="5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Currently implemented back-ends on 2</a:t>
            </a:r>
            <a:r>
              <a:rPr lang="en-US" baseline="30000" dirty="0" smtClean="0"/>
              <a:t>nd</a:t>
            </a:r>
            <a:r>
              <a:rPr lang="en-US" dirty="0" smtClean="0"/>
              <a:t> generation</a:t>
            </a:r>
          </a:p>
          <a:p>
            <a:pPr lvl="1"/>
            <a:r>
              <a:rPr lang="en-US" dirty="0" smtClean="0"/>
              <a:t>C for Quantum Framework</a:t>
            </a:r>
          </a:p>
          <a:p>
            <a:pPr lvl="1"/>
            <a:r>
              <a:rPr lang="en-US" dirty="0" smtClean="0"/>
              <a:t>Python for QF</a:t>
            </a:r>
          </a:p>
          <a:p>
            <a:r>
              <a:rPr lang="en-US" dirty="0" smtClean="0"/>
              <a:t>Planned back-ends</a:t>
            </a:r>
          </a:p>
          <a:p>
            <a:pPr lvl="1"/>
            <a:r>
              <a:rPr lang="en-US" dirty="0" smtClean="0"/>
              <a:t>C++ for QF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Promela</a:t>
            </a:r>
            <a:r>
              <a:rPr lang="en-US" dirty="0" smtClean="0"/>
              <a:t> pattern</a:t>
            </a:r>
          </a:p>
          <a:p>
            <a:r>
              <a:rPr lang="en-US" dirty="0" smtClean="0"/>
              <a:t>Richer trace GUI for state chart simulation</a:t>
            </a:r>
          </a:p>
          <a:p>
            <a:r>
              <a:rPr lang="en-US" dirty="0" smtClean="0"/>
              <a:t>Support for a second (simpler) UML modeling tool</a:t>
            </a:r>
          </a:p>
          <a:p>
            <a:r>
              <a:rPr lang="en-US" dirty="0" smtClean="0"/>
              <a:t>Application to generate other HSM design patterns</a:t>
            </a:r>
          </a:p>
          <a:p>
            <a:pPr lvl="1"/>
            <a:r>
              <a:rPr lang="en-US" dirty="0" smtClean="0"/>
              <a:t>Boost, </a:t>
            </a:r>
            <a:r>
              <a:rPr lang="en-US" dirty="0" err="1" smtClean="0"/>
              <a:t>GoF’s</a:t>
            </a:r>
            <a:r>
              <a:rPr lang="en-US" dirty="0" smtClean="0"/>
              <a:t> State Design Pattern, etc.</a:t>
            </a:r>
          </a:p>
          <a:p>
            <a:r>
              <a:rPr lang="en-US" dirty="0" smtClean="0"/>
              <a:t>Test plan generation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Apply grammar transformation technology?</a:t>
            </a:r>
          </a:p>
          <a:p>
            <a:pPr lvl="1"/>
            <a:r>
              <a:rPr lang="en-US" dirty="0" smtClean="0"/>
              <a:t>UML grammar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target language using </a:t>
            </a:r>
            <a:r>
              <a:rPr lang="en-US" dirty="0" smtClean="0"/>
              <a:t>ANTLR</a:t>
            </a:r>
          </a:p>
          <a:p>
            <a:r>
              <a:rPr lang="en-US" dirty="0" smtClean="0"/>
              <a:t>More exotic model transformation techniques?</a:t>
            </a:r>
          </a:p>
          <a:p>
            <a:pPr lvl="1"/>
            <a:r>
              <a:rPr lang="en-US" dirty="0" smtClean="0"/>
              <a:t>UML Activity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StateChart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code </a:t>
            </a:r>
            <a:r>
              <a:rPr lang="en-US" dirty="0" smtClean="0"/>
              <a:t>using Eclipse Modeling Framework</a:t>
            </a:r>
          </a:p>
          <a:p>
            <a:r>
              <a:rPr lang="en-US" dirty="0" smtClean="0"/>
              <a:t>Validation of UML meta-model</a:t>
            </a:r>
          </a:p>
          <a:p>
            <a:pPr lvl="1"/>
            <a:r>
              <a:rPr lang="en-US" dirty="0" smtClean="0"/>
              <a:t>How to verify our implementation of UML </a:t>
            </a:r>
            <a:r>
              <a:rPr lang="en-US" dirty="0" err="1" smtClean="0"/>
              <a:t>Metamodel</a:t>
            </a:r>
            <a:r>
              <a:rPr lang="en-US" dirty="0" smtClean="0"/>
              <a:t> against standard</a:t>
            </a:r>
          </a:p>
          <a:p>
            <a:r>
              <a:rPr lang="en-US" dirty="0" smtClean="0"/>
              <a:t>Template-based technology, good vs. bad?</a:t>
            </a:r>
          </a:p>
          <a:p>
            <a:pPr lvl="1"/>
            <a:r>
              <a:rPr lang="en-US" dirty="0" smtClean="0"/>
              <a:t>Good: flexible and extensible</a:t>
            </a:r>
          </a:p>
          <a:p>
            <a:pPr lvl="1"/>
            <a:r>
              <a:rPr lang="en-US" dirty="0" smtClean="0"/>
              <a:t>Issues: tension between code redundancy and logic complexity,</a:t>
            </a:r>
            <a:br>
              <a:rPr lang="en-US" dirty="0" smtClean="0"/>
            </a:br>
            <a:r>
              <a:rPr lang="en-US" dirty="0" smtClean="0"/>
              <a:t>no direct debugging support</a:t>
            </a:r>
          </a:p>
          <a:p>
            <a:r>
              <a:rPr lang="en-US" dirty="0" smtClean="0"/>
              <a:t>Model-based test generation</a:t>
            </a:r>
          </a:p>
          <a:p>
            <a:pPr lvl="1"/>
            <a:r>
              <a:rPr lang="en-US" dirty="0" smtClean="0"/>
              <a:t>Automatically generate test fixtures from state behaviors of applications</a:t>
            </a:r>
          </a:p>
          <a:p>
            <a:r>
              <a:rPr lang="en-US" dirty="0" smtClean="0"/>
              <a:t>Apply model-checking technique using </a:t>
            </a:r>
            <a:r>
              <a:rPr lang="en-US" dirty="0" err="1" smtClean="0"/>
              <a:t>StateChart</a:t>
            </a:r>
            <a:r>
              <a:rPr lang="en-US" dirty="0" smtClean="0"/>
              <a:t> behavior model</a:t>
            </a:r>
          </a:p>
          <a:p>
            <a:pPr lvl="1"/>
            <a:r>
              <a:rPr lang="en-US" dirty="0" smtClean="0"/>
              <a:t>In addition to generating </a:t>
            </a:r>
            <a:r>
              <a:rPr lang="en-US" dirty="0" err="1" smtClean="0"/>
              <a:t>Promela</a:t>
            </a:r>
            <a:r>
              <a:rPr lang="en-US" dirty="0" smtClean="0"/>
              <a:t> for SPIN checker, other checkers?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-AccuRevStreams.png"/>
          <p:cNvPicPr>
            <a:picLocks noChangeAspect="1"/>
          </p:cNvPicPr>
          <p:nvPr/>
        </p:nvPicPr>
        <p:blipFill>
          <a:blip r:embed="rId2"/>
          <a:srcRect l="55178" t="44006"/>
          <a:stretch>
            <a:fillRect/>
          </a:stretch>
        </p:blipFill>
        <p:spPr>
          <a:xfrm>
            <a:off x="3763878" y="4556034"/>
            <a:ext cx="2444456" cy="1709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11/13/09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13KLOCs including 2364 SLOC of Velocity</a:t>
            </a:r>
            <a:endParaRPr lang="en-US" sz="2400" dirty="0" smtClean="0"/>
          </a:p>
          <a:p>
            <a:pPr lvl="1"/>
            <a:r>
              <a:rPr lang="en-US" sz="2000" u="sng" dirty="0" smtClean="0"/>
              <a:t>SLOC</a:t>
            </a:r>
            <a:r>
              <a:rPr lang="en-US" sz="2000" dirty="0" smtClean="0"/>
              <a:t>	</a:t>
            </a:r>
            <a:r>
              <a:rPr lang="en-US" sz="2000" u="sng" dirty="0" smtClean="0"/>
              <a:t>Directory</a:t>
            </a:r>
            <a:r>
              <a:rPr lang="en-US" sz="2000" dirty="0" smtClean="0"/>
              <a:t>	</a:t>
            </a:r>
            <a:r>
              <a:rPr lang="en-US" sz="2000" u="sng" dirty="0" smtClean="0"/>
              <a:t>SLOC-by-Language (Sorted)</a:t>
            </a:r>
          </a:p>
          <a:p>
            <a:pPr lvl="2"/>
            <a:r>
              <a:rPr lang="en-US" sz="1800" i="1" dirty="0" smtClean="0"/>
              <a:t>11395	</a:t>
            </a:r>
            <a:r>
              <a:rPr lang="en-US" sz="1800" i="1" dirty="0" err="1" smtClean="0"/>
              <a:t>src-notmpl</a:t>
            </a:r>
            <a:r>
              <a:rPr lang="en-US" sz="1800" i="1" dirty="0" smtClean="0"/>
              <a:t>		java=11395</a:t>
            </a:r>
          </a:p>
          <a:p>
            <a:pPr lvl="2"/>
            <a:r>
              <a:rPr lang="en-US" sz="1800" dirty="0" smtClean="0"/>
              <a:t>7204	</a:t>
            </a:r>
            <a:r>
              <a:rPr lang="en-US" sz="1800" dirty="0" err="1" smtClean="0"/>
              <a:t>src</a:t>
            </a:r>
            <a:r>
              <a:rPr lang="en-US" sz="1800" dirty="0" smtClean="0"/>
              <a:t>		java=7204</a:t>
            </a:r>
          </a:p>
          <a:p>
            <a:pPr lvl="2"/>
            <a:r>
              <a:rPr lang="en-US" sz="1800" dirty="0" smtClean="0"/>
              <a:t>3706	test		</a:t>
            </a:r>
            <a:r>
              <a:rPr lang="en-US" sz="1800" dirty="0" err="1" smtClean="0"/>
              <a:t>ansic</a:t>
            </a:r>
            <a:r>
              <a:rPr lang="en-US" sz="1800" dirty="0" smtClean="0"/>
              <a:t>=1488,java=1321,python=897</a:t>
            </a:r>
            <a:endParaRPr lang="en-US" sz="1800" dirty="0" smtClean="0"/>
          </a:p>
          <a:p>
            <a:pPr lvl="1"/>
            <a:r>
              <a:rPr lang="en-US" sz="2000" dirty="0" smtClean="0"/>
              <a:t>Totals </a:t>
            </a:r>
            <a:r>
              <a:rPr lang="en-US" sz="2000" dirty="0" smtClean="0"/>
              <a:t>grouped by language (dominant language first):</a:t>
            </a:r>
          </a:p>
          <a:p>
            <a:pPr lvl="2"/>
            <a:r>
              <a:rPr lang="en-US" sz="1800" dirty="0" smtClean="0"/>
              <a:t>Java:</a:t>
            </a:r>
            <a:r>
              <a:rPr lang="en-US" sz="1800" dirty="0" smtClean="0"/>
              <a:t>	19920 </a:t>
            </a:r>
            <a:r>
              <a:rPr lang="en-US" sz="1800" dirty="0" smtClean="0"/>
              <a:t>(89.31%)</a:t>
            </a:r>
          </a:p>
          <a:p>
            <a:pPr lvl="2"/>
            <a:r>
              <a:rPr lang="en-US" sz="1800" dirty="0" err="1" smtClean="0"/>
              <a:t>ansic</a:t>
            </a:r>
            <a:r>
              <a:rPr lang="en-US" sz="1800" dirty="0" smtClean="0"/>
              <a:t>:	1488 (6.67%)</a:t>
            </a:r>
          </a:p>
          <a:p>
            <a:pPr lvl="2"/>
            <a:r>
              <a:rPr lang="en-US" sz="1800" dirty="0" smtClean="0"/>
              <a:t>python:	897 (4.02%)</a:t>
            </a:r>
            <a:endParaRPr lang="en-US" sz="1800" dirty="0" smtClean="0"/>
          </a:p>
          <a:p>
            <a:pPr lvl="1"/>
            <a:r>
              <a:rPr lang="en-US" sz="2000" i="1" dirty="0" smtClean="0"/>
              <a:t>Generated </a:t>
            </a:r>
            <a:r>
              <a:rPr lang="en-US" sz="2000" i="1" dirty="0" smtClean="0"/>
              <a:t>using David A. Wheeler's '</a:t>
            </a:r>
            <a:r>
              <a:rPr lang="en-US" sz="2000" i="1" dirty="0" err="1" smtClean="0"/>
              <a:t>SLOCCount</a:t>
            </a:r>
            <a:r>
              <a:rPr lang="en-US" sz="2000" i="1" dirty="0" smtClean="0"/>
              <a:t>’</a:t>
            </a:r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Periodic software releases</a:t>
            </a:r>
            <a:r>
              <a:rPr lang="en-US" sz="2400" dirty="0" smtClean="0"/>
              <a:t>…</a:t>
            </a:r>
          </a:p>
          <a:p>
            <a:r>
              <a:rPr lang="en-US" sz="2400" dirty="0" smtClean="0"/>
              <a:t>Missions supporting</a:t>
            </a:r>
          </a:p>
          <a:p>
            <a:pPr lvl="1"/>
            <a:r>
              <a:rPr lang="en-US" sz="2000" dirty="0" smtClean="0"/>
              <a:t>Ares-I</a:t>
            </a:r>
          </a:p>
          <a:p>
            <a:pPr lvl="1"/>
            <a:r>
              <a:rPr lang="en-US" sz="2000" dirty="0" smtClean="0"/>
              <a:t>SMAP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Briefly recounted history of the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endParaRPr lang="en-US" dirty="0" smtClean="0"/>
          </a:p>
          <a:p>
            <a:pPr lvl="1"/>
            <a:r>
              <a:rPr lang="en-US" dirty="0" smtClean="0"/>
              <a:t>Problem: hard to get complex hierarchical state machines right</a:t>
            </a:r>
          </a:p>
          <a:p>
            <a:pPr lvl="1"/>
            <a:r>
              <a:rPr lang="en-US" dirty="0" smtClean="0"/>
              <a:t>Solution: develop with standard-compliant </a:t>
            </a:r>
            <a:r>
              <a:rPr lang="en-US" dirty="0" err="1" smtClean="0"/>
              <a:t>StateCharts</a:t>
            </a:r>
            <a:endParaRPr lang="en-US" dirty="0" smtClean="0"/>
          </a:p>
          <a:p>
            <a:r>
              <a:rPr lang="en-US" dirty="0" smtClean="0"/>
              <a:t>Presented features of the new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endParaRPr lang="en-US" dirty="0" smtClean="0"/>
          </a:p>
          <a:p>
            <a:pPr lvl="1"/>
            <a:r>
              <a:rPr lang="en-US" dirty="0" smtClean="0"/>
              <a:t>Extensible design patterns</a:t>
            </a:r>
          </a:p>
          <a:p>
            <a:pPr lvl="1"/>
            <a:r>
              <a:rPr lang="en-US" dirty="0" smtClean="0"/>
              <a:t>UML </a:t>
            </a:r>
            <a:r>
              <a:rPr lang="en-US" dirty="0" err="1" smtClean="0"/>
              <a:t>metamodel</a:t>
            </a:r>
            <a:r>
              <a:rPr lang="en-US" dirty="0" smtClean="0"/>
              <a:t> support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of </a:t>
            </a:r>
            <a:r>
              <a:rPr lang="en-US" dirty="0" smtClean="0"/>
              <a:t>template technology</a:t>
            </a:r>
          </a:p>
          <a:p>
            <a:r>
              <a:rPr lang="en-US" dirty="0" smtClean="0"/>
              <a:t>Demonstrated SC </a:t>
            </a:r>
            <a:r>
              <a:rPr lang="en-US" dirty="0" err="1" smtClean="0"/>
              <a:t>Autocoder</a:t>
            </a:r>
            <a:r>
              <a:rPr lang="en-US" dirty="0" smtClean="0"/>
              <a:t> in action</a:t>
            </a:r>
          </a:p>
          <a:p>
            <a:r>
              <a:rPr lang="en-US" dirty="0" smtClean="0"/>
              <a:t>Showed ease of adding a</a:t>
            </a:r>
            <a:r>
              <a:rPr lang="en-US" dirty="0" smtClean="0"/>
              <a:t> generator back</a:t>
            </a:r>
            <a:r>
              <a:rPr lang="en-US" dirty="0" smtClean="0"/>
              <a:t>-</a:t>
            </a:r>
            <a:r>
              <a:rPr lang="en-US" dirty="0" smtClean="0"/>
              <a:t>end with YAML</a:t>
            </a:r>
          </a:p>
          <a:p>
            <a:r>
              <a:rPr lang="en-US" dirty="0" smtClean="0"/>
              <a:t>Mentioned planned back-ends, better GUI,</a:t>
            </a:r>
            <a:r>
              <a:rPr lang="en-US" dirty="0" smtClean="0"/>
              <a:t> more testing</a:t>
            </a:r>
            <a:endParaRPr lang="en-US" dirty="0" smtClean="0"/>
          </a:p>
          <a:p>
            <a:r>
              <a:rPr lang="en-US" dirty="0" smtClean="0"/>
              <a:t>Discussed</a:t>
            </a:r>
            <a:r>
              <a:rPr lang="en-US" dirty="0" smtClean="0"/>
              <a:t> future issues </a:t>
            </a:r>
            <a:r>
              <a:rPr lang="en-US" dirty="0" smtClean="0"/>
              <a:t>on </a:t>
            </a:r>
            <a:r>
              <a:rPr lang="en-US" dirty="0" smtClean="0"/>
              <a:t>modeling, validation</a:t>
            </a:r>
            <a:r>
              <a:rPr lang="en-US" dirty="0" smtClean="0"/>
              <a:t>, etc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Shang-Wen Cheng &lt;</a:t>
            </a:r>
            <a:r>
              <a:rPr lang="en-US" dirty="0" err="1" smtClean="0"/>
              <a:t>owen.cheng@jpl.nasa.gov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Software Engineer</a:t>
            </a:r>
            <a:br>
              <a:rPr lang="en-US" dirty="0" smtClean="0"/>
            </a:br>
            <a:r>
              <a:rPr lang="en-US" dirty="0" smtClean="0"/>
              <a:t>316D Flight Software Apps &amp; Data Product Mgmt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Supplementals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</a:t>
            </a:r>
            <a:r>
              <a:rPr lang="en-US" dirty="0" err="1" smtClean="0"/>
              <a:t>Metamodel</a:t>
            </a:r>
            <a:r>
              <a:rPr lang="en-US" dirty="0" smtClean="0"/>
              <a:t> implementation classes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Content Placeholder 6" descr="Model-UMLMetamodel-Implementation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6033" b="-6033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10113"/>
          </a:xfrm>
        </p:spPr>
        <p:txBody>
          <a:bodyPr/>
          <a:lstStyle/>
          <a:p>
            <a:r>
              <a:rPr lang="en-US" dirty="0" smtClean="0"/>
              <a:t>UML model query classes for Velocity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Content Placeholder 6" descr="Phase-Write-QueryMapper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57" b="-157"/>
          <a:stretch>
            <a:fillRect/>
          </a:stretch>
        </p:blipFill>
        <p:spPr>
          <a:xfrm>
            <a:off x="87164" y="968745"/>
            <a:ext cx="8980494" cy="538760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Introductory Demo</a:t>
            </a:r>
          </a:p>
          <a:p>
            <a:r>
              <a:rPr lang="en-US" dirty="0" smtClean="0"/>
              <a:t>Background: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Autocoding</a:t>
            </a:r>
            <a:r>
              <a:rPr lang="en-US" dirty="0" smtClean="0"/>
              <a:t> History and Process</a:t>
            </a:r>
          </a:p>
          <a:p>
            <a:r>
              <a:rPr lang="en-US" dirty="0" smtClean="0"/>
              <a:t>Second Generation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endParaRPr lang="en-US" dirty="0" smtClean="0"/>
          </a:p>
          <a:p>
            <a:pPr lvl="1"/>
            <a:r>
              <a:rPr lang="en-US" dirty="0" smtClean="0"/>
              <a:t>Feature Highlight: extensible design patterns, use of template</a:t>
            </a:r>
          </a:p>
          <a:p>
            <a:pPr lvl="1"/>
            <a:r>
              <a:rPr lang="en-US" dirty="0" smtClean="0"/>
              <a:t>Adding a new backend: YAML example</a:t>
            </a:r>
          </a:p>
          <a:p>
            <a:r>
              <a:rPr lang="en-US" dirty="0" smtClean="0"/>
              <a:t>Feature Roadmap and Future Issues</a:t>
            </a:r>
          </a:p>
          <a:p>
            <a:r>
              <a:rPr lang="en-US" dirty="0" smtClean="0"/>
              <a:t>Conclusion and Q&amp;A</a:t>
            </a:r>
          </a:p>
          <a:p>
            <a:endParaRPr lang="en-US" dirty="0" smtClean="0"/>
          </a:p>
          <a:p>
            <a:r>
              <a:rPr lang="en-US" dirty="0" smtClean="0"/>
              <a:t>Goals of this talk:</a:t>
            </a:r>
          </a:p>
          <a:p>
            <a:pPr lvl="1"/>
            <a:r>
              <a:rPr lang="en-US" dirty="0" smtClean="0"/>
              <a:t>Show-and-Tell of tool’s design</a:t>
            </a:r>
          </a:p>
          <a:p>
            <a:pPr lvl="1"/>
            <a:r>
              <a:rPr lang="en-US" dirty="0" smtClean="0"/>
              <a:t>Food-for-thought on where/how tool might be useful at JPL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brief history of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Problem: getting complex hierarchical state machines right</a:t>
            </a:r>
          </a:p>
          <a:p>
            <a:pPr lvl="1"/>
            <a:r>
              <a:rPr lang="en-US" dirty="0" smtClean="0"/>
              <a:t>Gap between system spec and software implementations</a:t>
            </a:r>
          </a:p>
          <a:p>
            <a:pPr lvl="1"/>
            <a:r>
              <a:rPr lang="en-US" dirty="0" smtClean="0"/>
              <a:t>Lack of capability to rapidly build executable prototype models</a:t>
            </a:r>
          </a:p>
          <a:p>
            <a:pPr lvl="1"/>
            <a:r>
              <a:rPr lang="en-US" dirty="0" smtClean="0"/>
              <a:t>Lack of consistent HSM implementations</a:t>
            </a:r>
          </a:p>
          <a:p>
            <a:pPr lvl="1"/>
            <a:r>
              <a:rPr lang="en-US" dirty="0" smtClean="0"/>
              <a:t>Difficult and labor-intensive to code HSM correctly</a:t>
            </a:r>
          </a:p>
          <a:p>
            <a:pPr lvl="2"/>
            <a:r>
              <a:rPr lang="en-US" dirty="0" smtClean="0"/>
              <a:t>High software cost, low reliability, low maintainability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Positive experiences from DS1 and Deep Impact FP</a:t>
            </a:r>
          </a:p>
          <a:p>
            <a:pPr lvl="1"/>
            <a:r>
              <a:rPr lang="en-US" dirty="0" smtClean="0"/>
              <a:t>System engineers specified monitor-response behaviors with </a:t>
            </a:r>
            <a:r>
              <a:rPr lang="en-US" dirty="0" err="1" smtClean="0"/>
              <a:t>StateCharts</a:t>
            </a:r>
            <a:r>
              <a:rPr lang="en-US" dirty="0" smtClean="0"/>
              <a:t> defined in </a:t>
            </a:r>
            <a:r>
              <a:rPr lang="en-US" dirty="0" err="1" smtClean="0"/>
              <a:t>Matlab’s</a:t>
            </a:r>
            <a:r>
              <a:rPr lang="en-US" dirty="0" smtClean="0"/>
              <a:t> </a:t>
            </a:r>
            <a:r>
              <a:rPr lang="en-US" dirty="0" err="1" smtClean="0"/>
              <a:t>Stateflow</a:t>
            </a:r>
            <a:r>
              <a:rPr lang="en-US" dirty="0" smtClean="0"/>
              <a:t> tool</a:t>
            </a:r>
          </a:p>
          <a:p>
            <a:pPr lvl="1"/>
            <a:r>
              <a:rPr lang="en-US" dirty="0" err="1" smtClean="0"/>
              <a:t>Stateflow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r>
              <a:rPr lang="en-US" dirty="0" smtClean="0"/>
              <a:t> generated C code</a:t>
            </a:r>
          </a:p>
          <a:p>
            <a:pPr lvl="1"/>
            <a:r>
              <a:rPr lang="en-US" dirty="0" smtClean="0"/>
              <a:t>Post-processing of generated code into flight code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chemeClr val="accent3"/>
                </a:solidFill>
              </a:rPr>
              <a:t>Once the tools were in place – very few software defects were found – mainly design errors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StateCharts</a:t>
            </a:r>
            <a:r>
              <a:rPr lang="en-US" dirty="0" smtClean="0"/>
              <a:t>: a solution to HSM problem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UML </a:t>
            </a:r>
            <a:r>
              <a:rPr lang="en-US" dirty="0" err="1" smtClean="0"/>
              <a:t>StateChart</a:t>
            </a:r>
            <a:r>
              <a:rPr lang="en-US" dirty="0" smtClean="0"/>
              <a:t>-based development process</a:t>
            </a:r>
          </a:p>
          <a:p>
            <a:pPr lvl="1"/>
            <a:r>
              <a:rPr lang="en-US" dirty="0" smtClean="0"/>
              <a:t>Support UML-standard </a:t>
            </a:r>
            <a:r>
              <a:rPr lang="en-US" dirty="0" err="1" smtClean="0"/>
              <a:t>StateChart</a:t>
            </a:r>
            <a:r>
              <a:rPr lang="en-US" dirty="0" smtClean="0"/>
              <a:t> specification</a:t>
            </a:r>
          </a:p>
          <a:p>
            <a:pPr lvl="1"/>
            <a:r>
              <a:rPr lang="en-US" dirty="0" smtClean="0"/>
              <a:t>Auto-generate patterned code from UML </a:t>
            </a:r>
            <a:r>
              <a:rPr lang="en-US" dirty="0" err="1" smtClean="0"/>
              <a:t>StateCharts</a:t>
            </a:r>
            <a:endParaRPr lang="en-US" dirty="0" smtClean="0"/>
          </a:p>
          <a:p>
            <a:pPr lvl="1"/>
            <a:r>
              <a:rPr lang="en-US" dirty="0" smtClean="0"/>
              <a:t>Allow rapid prototype of executable &amp; verifiable state behavior</a:t>
            </a:r>
          </a:p>
          <a:p>
            <a:pPr lvl="1"/>
            <a:r>
              <a:rPr lang="en-US" dirty="0" smtClean="0"/>
              <a:t>Facilitate “fleshing-in” of </a:t>
            </a:r>
            <a:r>
              <a:rPr lang="en-US" dirty="0" err="1" smtClean="0"/>
              <a:t>StateCharts</a:t>
            </a:r>
            <a:r>
              <a:rPr lang="en-US" dirty="0" smtClean="0"/>
              <a:t> with manual flight code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Outcome: a JPL in-house, infrastructure tool leveraging</a:t>
            </a:r>
          </a:p>
          <a:p>
            <a:pPr lvl="1"/>
            <a:r>
              <a:rPr lang="en-US" dirty="0" smtClean="0"/>
              <a:t>Common design paradigm – </a:t>
            </a:r>
            <a:r>
              <a:rPr lang="en-US" dirty="0" smtClean="0">
                <a:solidFill>
                  <a:schemeClr val="accent3"/>
                </a:solidFill>
              </a:rPr>
              <a:t>states, events, and transitions</a:t>
            </a:r>
          </a:p>
          <a:p>
            <a:pPr lvl="1"/>
            <a:r>
              <a:rPr lang="en-US" dirty="0" smtClean="0"/>
              <a:t>Industry standard – </a:t>
            </a:r>
            <a:r>
              <a:rPr lang="en-US" dirty="0" smtClean="0">
                <a:solidFill>
                  <a:schemeClr val="accent3"/>
                </a:solidFill>
              </a:rPr>
              <a:t>UML </a:t>
            </a:r>
            <a:r>
              <a:rPr lang="en-US" dirty="0" err="1" smtClean="0">
                <a:solidFill>
                  <a:schemeClr val="accent3"/>
                </a:solidFill>
              </a:rPr>
              <a:t>StateCharts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dirty="0" smtClean="0"/>
              <a:t>*UML modeling tool that outputs standard XMI (</a:t>
            </a:r>
            <a:r>
              <a:rPr lang="en-US" dirty="0" err="1" smtClean="0">
                <a:solidFill>
                  <a:schemeClr val="accent3"/>
                </a:solidFill>
              </a:rPr>
              <a:t>MagicDraw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*Light-weight, O/S-neutral framework for embedded real-time applications (</a:t>
            </a:r>
            <a:r>
              <a:rPr lang="en-US" dirty="0" smtClean="0">
                <a:solidFill>
                  <a:schemeClr val="accent3"/>
                </a:solidFill>
              </a:rPr>
              <a:t>Quantum Framework by </a:t>
            </a:r>
            <a:r>
              <a:rPr lang="en-US" dirty="0" err="1" smtClean="0">
                <a:solidFill>
                  <a:schemeClr val="accent3"/>
                </a:solidFill>
              </a:rPr>
              <a:t>Miro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err="1" smtClean="0">
                <a:solidFill>
                  <a:schemeClr val="accent3"/>
                </a:solidFill>
              </a:rPr>
              <a:t>Samek</a:t>
            </a:r>
            <a:r>
              <a:rPr lang="en-US" dirty="0" smtClean="0"/>
              <a:t>)</a:t>
            </a:r>
            <a:endParaRPr lang="en-US" dirty="0" smtClean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autocoding</a:t>
            </a:r>
            <a:r>
              <a:rPr lang="en-US" dirty="0" smtClean="0"/>
              <a:t> process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Content Placeholder 10" descr="SCAutocodingProces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27158" r="-27158"/>
          <a:stretch>
            <a:fillRect/>
          </a:stretch>
        </p:blipFill>
        <p:spPr>
          <a:xfrm>
            <a:off x="457200" y="1078980"/>
            <a:ext cx="8229600" cy="5127780"/>
          </a:xfrm>
        </p:spPr>
      </p:pic>
      <p:sp>
        <p:nvSpPr>
          <p:cNvPr id="8" name="Rounded Rectangle 7"/>
          <p:cNvSpPr/>
          <p:nvPr/>
        </p:nvSpPr>
        <p:spPr>
          <a:xfrm>
            <a:off x="3809904" y="3506069"/>
            <a:ext cx="3248542" cy="2512224"/>
          </a:xfrm>
          <a:prstGeom prst="roundRect">
            <a:avLst>
              <a:gd name="adj" fmla="val 7561"/>
            </a:avLst>
          </a:prstGeom>
          <a:solidFill>
            <a:schemeClr val="bg1">
              <a:alpha val="5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accent3"/>
                </a:solidFill>
              </a:rPr>
              <a:t>Optional development-time usage</a:t>
            </a:r>
            <a:endParaRPr lang="en-US"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inadequate about version one?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Original JPL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endParaRPr lang="en-US" dirty="0" smtClean="0"/>
          </a:p>
          <a:p>
            <a:pPr lvl="1"/>
            <a:r>
              <a:rPr lang="en-US" dirty="0" smtClean="0"/>
              <a:t>Proof-of-concept tool</a:t>
            </a:r>
          </a:p>
          <a:p>
            <a:pPr lvl="1"/>
            <a:r>
              <a:rPr lang="en-US" dirty="0" smtClean="0"/>
              <a:t>Ad-hoc class representation of UML </a:t>
            </a:r>
            <a:r>
              <a:rPr lang="en-US" dirty="0" err="1" smtClean="0"/>
              <a:t>StateChart</a:t>
            </a:r>
            <a:r>
              <a:rPr lang="en-US" dirty="0" smtClean="0"/>
              <a:t> elements</a:t>
            </a:r>
          </a:p>
          <a:p>
            <a:pPr lvl="1"/>
            <a:r>
              <a:rPr lang="en-US" dirty="0" smtClean="0"/>
              <a:t>Worked </a:t>
            </a:r>
            <a:r>
              <a:rPr lang="en-US" i="1" dirty="0" smtClean="0"/>
              <a:t>only</a:t>
            </a:r>
            <a:r>
              <a:rPr lang="en-US" dirty="0" smtClean="0"/>
              <a:t> with </a:t>
            </a:r>
            <a:r>
              <a:rPr lang="en-US" dirty="0" err="1" smtClean="0"/>
              <a:t>MagicDraw</a:t>
            </a:r>
            <a:r>
              <a:rPr lang="en-US" dirty="0" smtClean="0"/>
              <a:t> 12.5</a:t>
            </a:r>
          </a:p>
          <a:p>
            <a:pPr lvl="1"/>
            <a:r>
              <a:rPr lang="en-US" dirty="0" smtClean="0"/>
              <a:t>Produced C / C++ / </a:t>
            </a:r>
            <a:r>
              <a:rPr lang="en-US" dirty="0" err="1" smtClean="0"/>
              <a:t>Promela</a:t>
            </a:r>
            <a:r>
              <a:rPr lang="en-US" dirty="0" smtClean="0"/>
              <a:t> code</a:t>
            </a:r>
          </a:p>
          <a:p>
            <a:pPr lvl="2"/>
            <a:r>
              <a:rPr lang="en-US" dirty="0" smtClean="0"/>
              <a:t>Highly-customized to mission project</a:t>
            </a:r>
          </a:p>
          <a:p>
            <a:pPr lvl="2"/>
            <a:r>
              <a:rPr lang="en-US" dirty="0" smtClean="0"/>
              <a:t>Hardwired print statements of code snippets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Desiderata: </a:t>
            </a:r>
            <a:r>
              <a:rPr lang="en-US" dirty="0" smtClean="0">
                <a:solidFill>
                  <a:schemeClr val="accent3"/>
                </a:solidFill>
              </a:rPr>
              <a:t>a robust and multi-mission JPL tool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New JPL </a:t>
            </a:r>
            <a:r>
              <a:rPr lang="en-US" dirty="0" err="1" smtClean="0"/>
              <a:t>StateChart</a:t>
            </a:r>
            <a:r>
              <a:rPr lang="en-US" dirty="0" smtClean="0"/>
              <a:t> </a:t>
            </a:r>
            <a:r>
              <a:rPr lang="en-US" dirty="0" err="1" smtClean="0"/>
              <a:t>Autocoder</a:t>
            </a:r>
            <a:endParaRPr lang="en-US" dirty="0" smtClean="0"/>
          </a:p>
          <a:p>
            <a:pPr lvl="1"/>
            <a:r>
              <a:rPr lang="en-US" dirty="0" smtClean="0"/>
              <a:t>Redesigned for extensibility, flexibility, and robustness</a:t>
            </a:r>
          </a:p>
          <a:p>
            <a:pPr lvl="1"/>
            <a:r>
              <a:rPr lang="en-US" dirty="0" smtClean="0"/>
              <a:t>Explicit support for different input versions and CASE tool</a:t>
            </a:r>
          </a:p>
          <a:p>
            <a:pPr lvl="1"/>
            <a:r>
              <a:rPr lang="en-US" dirty="0" smtClean="0"/>
              <a:t>Direct support for UML </a:t>
            </a:r>
            <a:r>
              <a:rPr lang="en-US" dirty="0" err="1" smtClean="0"/>
              <a:t>Metamodel</a:t>
            </a:r>
            <a:endParaRPr lang="en-US" dirty="0" smtClean="0"/>
          </a:p>
          <a:p>
            <a:pPr lvl="1"/>
            <a:r>
              <a:rPr lang="en-US" dirty="0" smtClean="0"/>
              <a:t>Template-based generation to generic implementation pattern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Process of </a:t>
            </a:r>
            <a:r>
              <a:rPr lang="en-US" dirty="0" err="1" smtClean="0"/>
              <a:t>StateChart</a:t>
            </a:r>
            <a:r>
              <a:rPr lang="en-US" dirty="0" smtClean="0"/>
              <a:t> code-generation tool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Content Placeholder 7" descr="RefinedProcess.pn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t="-1930" b="-1930"/>
          <a:stretch>
            <a:fillRect/>
          </a:stretch>
        </p:blipFill>
        <p:spPr>
          <a:xfrm>
            <a:off x="1103930" y="1532595"/>
            <a:ext cx="6949454" cy="4169173"/>
          </a:xfrm>
        </p:spPr>
      </p:pic>
      <p:sp>
        <p:nvSpPr>
          <p:cNvPr id="10" name="Rounded Rectangular Callout 9"/>
          <p:cNvSpPr/>
          <p:nvPr/>
        </p:nvSpPr>
        <p:spPr>
          <a:xfrm>
            <a:off x="347064" y="2602812"/>
            <a:ext cx="1457221" cy="595908"/>
          </a:xfrm>
          <a:prstGeom prst="wedgeRoundRectCallout">
            <a:avLst>
              <a:gd name="adj1" fmla="val 51021"/>
              <a:gd name="adj2" fmla="val -70001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0" rIns="91440" bIns="45720" rtlCol="0" anchor="ctr" anchorCtr="0">
            <a:spAutoFit/>
          </a:bodyPr>
          <a:lstStyle/>
          <a:p>
            <a:pPr algn="ctr"/>
            <a:r>
              <a:rPr lang="en-US" sz="1600" dirty="0" smtClean="0"/>
              <a:t>UML modeling</a:t>
            </a:r>
          </a:p>
          <a:p>
            <a:pPr algn="ctr"/>
            <a:r>
              <a:rPr lang="en-US" sz="1600" dirty="0" smtClean="0"/>
              <a:t>tool output</a:t>
            </a:r>
            <a:endParaRPr lang="en-US" sz="16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347064" y="3727357"/>
            <a:ext cx="1282701" cy="868323"/>
          </a:xfrm>
          <a:prstGeom prst="wedgeRoundRectCallout">
            <a:avLst>
              <a:gd name="adj1" fmla="val 75694"/>
              <a:gd name="adj2" fmla="val -64050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0" rIns="91440" bIns="45720" rtlCol="0" anchor="ctr" anchorCtr="0">
            <a:spAutoFit/>
          </a:bodyPr>
          <a:lstStyle/>
          <a:p>
            <a:pPr algn="ctr"/>
            <a:r>
              <a:rPr lang="en-US" sz="1600" dirty="0" smtClean="0"/>
              <a:t>Parses XMI</a:t>
            </a:r>
          </a:p>
          <a:p>
            <a:pPr algn="ctr"/>
            <a:r>
              <a:rPr lang="en-US" sz="1600" dirty="0" smtClean="0"/>
              <a:t>into internal</a:t>
            </a:r>
          </a:p>
          <a:p>
            <a:pPr algn="ctr"/>
            <a:r>
              <a:rPr lang="en-US" sz="1600" dirty="0" smtClean="0"/>
              <a:t>UML model</a:t>
            </a:r>
            <a:endParaRPr lang="en-US" sz="16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809405" y="1760028"/>
            <a:ext cx="1959243" cy="1140738"/>
          </a:xfrm>
          <a:prstGeom prst="wedgeRoundRectCallout">
            <a:avLst>
              <a:gd name="adj1" fmla="val 4593"/>
              <a:gd name="adj2" fmla="val 84909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0" rIns="91440" bIns="45720" rtlCol="0" anchor="ctr" anchorCtr="0">
            <a:spAutoFit/>
          </a:bodyPr>
          <a:lstStyle/>
          <a:p>
            <a:pPr algn="ctr"/>
            <a:r>
              <a:rPr lang="en-US" sz="1600" dirty="0" smtClean="0"/>
              <a:t>Checks UML</a:t>
            </a:r>
          </a:p>
          <a:p>
            <a:pPr algn="ctr"/>
            <a:r>
              <a:rPr lang="en-US" sz="1600" dirty="0" smtClean="0"/>
              <a:t>model for missing</a:t>
            </a:r>
          </a:p>
          <a:p>
            <a:pPr algn="ctr"/>
            <a:r>
              <a:rPr lang="en-US" sz="1600" dirty="0" smtClean="0"/>
              <a:t>info, e.g., </a:t>
            </a:r>
            <a:r>
              <a:rPr lang="en-US" sz="1600" dirty="0" err="1" smtClean="0"/>
              <a:t>SignalEvent</a:t>
            </a:r>
            <a:endParaRPr lang="en-US" sz="1600" dirty="0" smtClean="0"/>
          </a:p>
          <a:p>
            <a:pPr algn="ctr"/>
            <a:r>
              <a:rPr lang="en-US" sz="1600" dirty="0" smtClean="0"/>
              <a:t>without Signal</a:t>
            </a:r>
            <a:endParaRPr lang="en-US" sz="16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7231356" y="2237661"/>
            <a:ext cx="1449165" cy="868323"/>
          </a:xfrm>
          <a:prstGeom prst="wedgeRoundRectCallout">
            <a:avLst>
              <a:gd name="adj1" fmla="val -69443"/>
              <a:gd name="adj2" fmla="val 67811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0" rIns="91440" bIns="45720" rtlCol="0" anchor="ctr" anchorCtr="0">
            <a:spAutoFit/>
          </a:bodyPr>
          <a:lstStyle/>
          <a:p>
            <a:pPr algn="ctr"/>
            <a:r>
              <a:rPr lang="en-US" sz="1600" dirty="0" smtClean="0"/>
              <a:t>Uses template</a:t>
            </a:r>
          </a:p>
          <a:p>
            <a:pPr algn="ctr"/>
            <a:r>
              <a:rPr lang="en-US" sz="1600" dirty="0" smtClean="0"/>
              <a:t>to write out</a:t>
            </a:r>
          </a:p>
          <a:p>
            <a:pPr algn="ctr"/>
            <a:r>
              <a:rPr lang="en-US" sz="1600" dirty="0" smtClean="0"/>
              <a:t>target code</a:t>
            </a:r>
            <a:endParaRPr lang="en-US" sz="16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7193434" y="4595680"/>
            <a:ext cx="1487087" cy="595908"/>
          </a:xfrm>
          <a:prstGeom prst="wedgeRoundRectCallout">
            <a:avLst>
              <a:gd name="adj1" fmla="val -48453"/>
              <a:gd name="adj2" fmla="val -83845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0" rIns="91440" bIns="45720" rtlCol="0" anchor="ctr" anchorCtr="0">
            <a:spAutoFit/>
          </a:bodyPr>
          <a:lstStyle/>
          <a:p>
            <a:pPr algn="ctr"/>
            <a:r>
              <a:rPr lang="en-US" sz="1600" dirty="0" smtClean="0"/>
              <a:t>SM code in</a:t>
            </a:r>
            <a:br>
              <a:rPr lang="en-US" sz="1600" dirty="0" smtClean="0"/>
            </a:br>
            <a:r>
              <a:rPr lang="en-US" sz="1600" dirty="0" smtClean="0"/>
              <a:t>target language</a:t>
            </a:r>
            <a:endParaRPr lang="en-US" sz="16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498201" y="4893634"/>
            <a:ext cx="2366715" cy="1140738"/>
          </a:xfrm>
          <a:prstGeom prst="wedgeRoundRectCallout">
            <a:avLst>
              <a:gd name="adj1" fmla="val -88946"/>
              <a:gd name="adj2" fmla="val -65313"/>
              <a:gd name="adj3" fmla="val 16667"/>
            </a:avLst>
          </a:prstGeom>
          <a:solidFill>
            <a:schemeClr val="lt1">
              <a:alpha val="7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1440" tIns="0" rIns="91440" bIns="45720" rtlCol="0" anchor="ctr" anchorCtr="0">
            <a:spAutoFit/>
          </a:bodyPr>
          <a:lstStyle/>
          <a:p>
            <a:pPr algn="ctr"/>
            <a:r>
              <a:rPr lang="en-US" sz="1600" dirty="0" smtClean="0"/>
              <a:t>Fatal input or model</a:t>
            </a:r>
          </a:p>
          <a:p>
            <a:pPr algn="ctr"/>
            <a:r>
              <a:rPr lang="en-US" sz="1600" dirty="0" smtClean="0"/>
              <a:t>issues (i.e., doesn’t allow</a:t>
            </a:r>
          </a:p>
          <a:p>
            <a:pPr algn="ctr"/>
            <a:r>
              <a:rPr lang="en-US" sz="1600" dirty="0" smtClean="0"/>
              <a:t>producing code that</a:t>
            </a:r>
          </a:p>
          <a:p>
            <a:pPr algn="ctr"/>
            <a:r>
              <a:rPr lang="en-US" sz="1600" dirty="0" smtClean="0"/>
              <a:t>compiles) cause an abort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Code-generating flow-cartoon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11/13/09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2009 Shang-Wen Cheng @ JPL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9D2E6-EF9A-0F40-85C3-519AB4011AC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Content Placeholder 7" descr="RefinedProcess.pn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t="-1930" b="-1930"/>
          <a:stretch>
            <a:fillRect/>
          </a:stretch>
        </p:blipFill>
        <p:spPr>
          <a:xfrm>
            <a:off x="1103930" y="1532595"/>
            <a:ext cx="6949454" cy="4169173"/>
          </a:xfrm>
        </p:spPr>
      </p:pic>
      <p:pic>
        <p:nvPicPr>
          <p:cNvPr id="17" name="Picture 16" descr="image-UML_XMI_exampl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2" y="924645"/>
            <a:ext cx="2716237" cy="2171125"/>
          </a:xfrm>
          <a:prstGeom prst="rect">
            <a:avLst/>
          </a:prstGeom>
        </p:spPr>
      </p:pic>
      <p:pic>
        <p:nvPicPr>
          <p:cNvPr id="18" name="Picture 17" descr="image-DOMTreeGraph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137" r="26645"/>
          <a:stretch>
            <a:fillRect/>
          </a:stretch>
        </p:blipFill>
        <p:spPr>
          <a:xfrm rot="1953208">
            <a:off x="3149498" y="1300236"/>
            <a:ext cx="1682880" cy="3663142"/>
          </a:xfrm>
          <a:prstGeom prst="rect">
            <a:avLst/>
          </a:prstGeom>
        </p:spPr>
      </p:pic>
      <p:pic>
        <p:nvPicPr>
          <p:cNvPr id="19" name="Picture 18" descr="image-QueryCrystalBall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856" y="1110545"/>
            <a:ext cx="2045689" cy="1985225"/>
          </a:xfrm>
          <a:prstGeom prst="rect">
            <a:avLst/>
          </a:prstGeom>
        </p:spPr>
      </p:pic>
      <p:pic>
        <p:nvPicPr>
          <p:cNvPr id="20" name="Picture 19" descr="image-velocity-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833" y="1665888"/>
            <a:ext cx="1500880" cy="441436"/>
          </a:xfrm>
          <a:prstGeom prst="rect">
            <a:avLst/>
          </a:prstGeom>
        </p:spPr>
      </p:pic>
      <p:pic>
        <p:nvPicPr>
          <p:cNvPr id="21" name="Picture 20" descr="image-PythonCodeSnippet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468" y="3841112"/>
            <a:ext cx="3560632" cy="246551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476138" y="62483"/>
            <a:ext cx="1626890" cy="300291"/>
            <a:chOff x="6918512" y="1595248"/>
            <a:chExt cx="1626890" cy="300291"/>
          </a:xfrm>
        </p:grpSpPr>
        <p:sp>
          <p:nvSpPr>
            <p:cNvPr id="23" name="Rounded Rectangle 22"/>
            <p:cNvSpPr/>
            <p:nvPr/>
          </p:nvSpPr>
          <p:spPr>
            <a:xfrm>
              <a:off x="6918512" y="1595248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508291" y="1604266"/>
              <a:ext cx="447622" cy="286764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8097780" y="1599757"/>
              <a:ext cx="447622" cy="295782"/>
            </a:xfrm>
            <a:prstGeom prst="round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>
              <a:stCxn id="23" idx="3"/>
              <a:endCxn id="24" idx="1"/>
            </p:cNvCxnSpPr>
            <p:nvPr/>
          </p:nvCxnSpPr>
          <p:spPr>
            <a:xfrm>
              <a:off x="7366134" y="1738630"/>
              <a:ext cx="142157" cy="901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4" idx="3"/>
              <a:endCxn id="25" idx="1"/>
            </p:cNvCxnSpPr>
            <p:nvPr/>
          </p:nvCxnSpPr>
          <p:spPr>
            <a:xfrm>
              <a:off x="7955913" y="1747648"/>
              <a:ext cx="141867" cy="1588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8080</TotalTime>
  <Words>2201</Words>
  <Application>Microsoft Macintosh PowerPoint</Application>
  <PresentationFormat>On-screen Show (4:3)</PresentationFormat>
  <Paragraphs>440</Paragraphs>
  <Slides>29</Slides>
  <Notes>13</Notes>
  <HiddenSlides>1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Origin</vt:lpstr>
      <vt:lpstr>Design of the Second Generation JPL Statechart Autocoder</vt:lpstr>
      <vt:lpstr>Introductory demo…</vt:lpstr>
      <vt:lpstr>Overview</vt:lpstr>
      <vt:lpstr>A brief history of StateChart Autocoder</vt:lpstr>
      <vt:lpstr>StateCharts: a solution to HSM problem</vt:lpstr>
      <vt:lpstr>StateChart autocoding process</vt:lpstr>
      <vt:lpstr>What’s inadequate about version one?</vt:lpstr>
      <vt:lpstr>Process of StateChart code-generation tool</vt:lpstr>
      <vt:lpstr>Code-generating flow-cartoon</vt:lpstr>
      <vt:lpstr>Features of 2nd generation Autocoder</vt:lpstr>
      <vt:lpstr>Design in UML from 10,000 feet</vt:lpstr>
      <vt:lpstr>UML Metamodel interface hierarchy</vt:lpstr>
      <vt:lpstr>UML Metamodel – Namespace subtypes</vt:lpstr>
      <vt:lpstr>Read phase parses XMI into UML model</vt:lpstr>
      <vt:lpstr>Autocoding Read phase – full set</vt:lpstr>
      <vt:lpstr>Pattern: Reader and string externalization</vt:lpstr>
      <vt:lpstr>Validate phase checks model fit for code-gen</vt:lpstr>
      <vt:lpstr>Write phase generates code using templates</vt:lpstr>
      <vt:lpstr>Generator and Writer design pattern</vt:lpstr>
      <vt:lpstr>Pattern applied: Python Generator</vt:lpstr>
      <vt:lpstr>Adding a new Target backend: YAML config.</vt:lpstr>
      <vt:lpstr>Feature roadmap</vt:lpstr>
      <vt:lpstr>Future issues</vt:lpstr>
      <vt:lpstr>Current StateChart Autocoder Status</vt:lpstr>
      <vt:lpstr>Conclusion</vt:lpstr>
      <vt:lpstr>The End</vt:lpstr>
      <vt:lpstr>Supplementals</vt:lpstr>
      <vt:lpstr>UML Metamodel implementation classes</vt:lpstr>
      <vt:lpstr>UML model query classes for Velocity</vt:lpstr>
    </vt:vector>
  </TitlesOfParts>
  <Company>jpl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the Second Generation JPL Statechart Autocoder</dc:title>
  <dc:creator>Shang-Wen Cheng</dc:creator>
  <cp:lastModifiedBy>Shang-Wen Cheng</cp:lastModifiedBy>
  <cp:revision>131</cp:revision>
  <cp:lastPrinted>2009-11-12T19:59:05Z</cp:lastPrinted>
  <dcterms:created xsi:type="dcterms:W3CDTF">2009-11-13T21:15:02Z</dcterms:created>
  <dcterms:modified xsi:type="dcterms:W3CDTF">2009-11-13T21:33:02Z</dcterms:modified>
</cp:coreProperties>
</file>